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372" r:id="rId3"/>
    <p:sldId id="368" r:id="rId4"/>
    <p:sldId id="370" r:id="rId5"/>
    <p:sldId id="371" r:id="rId6"/>
    <p:sldId id="259" r:id="rId7"/>
    <p:sldId id="261" r:id="rId8"/>
    <p:sldId id="262" r:id="rId9"/>
    <p:sldId id="264" r:id="rId10"/>
    <p:sldId id="267" r:id="rId11"/>
    <p:sldId id="266" r:id="rId12"/>
    <p:sldId id="268" r:id="rId13"/>
    <p:sldId id="269" r:id="rId14"/>
    <p:sldId id="270" r:id="rId15"/>
    <p:sldId id="369" r:id="rId16"/>
    <p:sldId id="272" r:id="rId17"/>
    <p:sldId id="291" r:id="rId18"/>
    <p:sldId id="292" r:id="rId19"/>
    <p:sldId id="293" r:id="rId20"/>
    <p:sldId id="294" r:id="rId21"/>
    <p:sldId id="296" r:id="rId22"/>
    <p:sldId id="297" r:id="rId23"/>
    <p:sldId id="298" r:id="rId24"/>
    <p:sldId id="299" r:id="rId25"/>
    <p:sldId id="301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8" r:id="rId48"/>
    <p:sldId id="329" r:id="rId49"/>
    <p:sldId id="330" r:id="rId50"/>
    <p:sldId id="331" r:id="rId51"/>
    <p:sldId id="332" r:id="rId52"/>
    <p:sldId id="258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196">
          <p15:clr>
            <a:srgbClr val="A4A3A4"/>
          </p15:clr>
        </p15:guide>
        <p15:guide id="2" orient="horz" pos="2153">
          <p15:clr>
            <a:srgbClr val="A4A3A4"/>
          </p15:clr>
        </p15:guide>
        <p15:guide id="3" orient="horz" pos="795">
          <p15:clr>
            <a:srgbClr val="A4A3A4"/>
          </p15:clr>
        </p15:guide>
        <p15:guide id="4" pos="254">
          <p15:clr>
            <a:srgbClr val="A4A3A4"/>
          </p15:clr>
        </p15:guide>
        <p15:guide id="5" pos="5507">
          <p15:clr>
            <a:srgbClr val="A4A3A4"/>
          </p15:clr>
        </p15:guide>
        <p15:guide id="6" pos="288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9C0B5"/>
    <a:srgbClr val="D2C0B5"/>
    <a:srgbClr val="BBB0A3"/>
    <a:srgbClr val="FD5151"/>
    <a:srgbClr val="887E6F"/>
    <a:srgbClr val="FD5158"/>
    <a:srgbClr val="F04E6E"/>
    <a:srgbClr val="6C6559"/>
    <a:srgbClr val="A09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 autoAdjust="0"/>
    <p:restoredTop sz="77918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-1576" y="-112"/>
      </p:cViewPr>
      <p:guideLst>
        <p:guide orient="horz" pos="4196"/>
        <p:guide orient="horz" pos="2153"/>
        <p:guide orient="horz" pos="795"/>
        <p:guide pos="254"/>
        <p:guide pos="5507"/>
        <p:guide pos="28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-383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443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27216" y="591721"/>
            <a:ext cx="5225663" cy="391924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7216" y="4646352"/>
            <a:ext cx="5225663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664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1pPr>
    <a:lvl2pPr marL="4572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2pPr>
    <a:lvl3pPr marL="9144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3pPr>
    <a:lvl4pPr marL="13716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4pPr>
    <a:lvl5pPr marL="1828800" algn="l" defTabSz="457200" rtl="0" eaLnBrk="1" latinLnBrk="0" hangingPunct="1">
      <a:defRPr sz="1500" kern="1200">
        <a:solidFill>
          <a:schemeClr val="tx1"/>
        </a:solidFill>
        <a:latin typeface="Georgia"/>
        <a:ea typeface="+mn-ea"/>
        <a:cs typeface="Georgia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4343400"/>
            <a:ext cx="5029941" cy="4114800"/>
          </a:xfrm>
        </p:spPr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b-NO" sz="1200" dirty="0" smtClean="0"/>
              <a:t>Bekk </a:t>
            </a:r>
            <a:r>
              <a:rPr lang="nb-NO" sz="1200" dirty="0" err="1" smtClean="0"/>
              <a:t>Consulting</a:t>
            </a:r>
            <a:r>
              <a:rPr lang="nb-NO" sz="1200" dirty="0" smtClean="0"/>
              <a:t> AS er et norsk konsulentselskap</a:t>
            </a:r>
            <a:r>
              <a:rPr lang="nb-NO" sz="1200" baseline="0" dirty="0" smtClean="0"/>
              <a:t> etablert I 2000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b-NO" sz="1200" baseline="0" dirty="0" smtClean="0"/>
              <a:t>Vi har hovedkontor i Oslo og et lite, par år gammel kontor i Trondheim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b-NO" sz="1200" baseline="0" dirty="0" smtClean="0"/>
              <a:t>Består av 350 unge </a:t>
            </a:r>
            <a:r>
              <a:rPr lang="nb-NO" sz="1200" baseline="0" dirty="0" smtClean="0"/>
              <a:t>mennesker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b-NO" sz="1200" baseline="0" dirty="0" smtClean="0"/>
              <a:t>Driver hovedsakelig med utvikling av skreddersydde programvareløsninger for kundene våre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b-NO" sz="1200" baseline="0" dirty="0" smtClean="0"/>
              <a:t>F.eks. Elektronisk søknad for NAV, </a:t>
            </a:r>
            <a:r>
              <a:rPr lang="nb-NO" sz="1200" baseline="0" dirty="0" err="1" smtClean="0"/>
              <a:t>Digipost</a:t>
            </a:r>
            <a:endParaRPr lang="nb-NO" sz="1200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b-NO" sz="1200" baseline="0" dirty="0" smtClean="0"/>
              <a:t>For å gjøre det trenger vi dyktige utviklere og interaksjonsdesignere</a:t>
            </a:r>
            <a:endParaRPr lang="nb-NO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5010" y="8684684"/>
            <a:ext cx="2971800" cy="457200"/>
          </a:xfrm>
          <a:prstGeom prst="rect">
            <a:avLst/>
          </a:prstGeom>
        </p:spPr>
        <p:txBody>
          <a:bodyPr/>
          <a:lstStyle/>
          <a:p>
            <a:fld id="{C89F81E9-30E6-8D41-A22E-E6CA94178919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3270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Trygve Reenskaug,</a:t>
            </a:r>
            <a:r>
              <a:rPr lang="nb-NO" baseline="0" dirty="0" smtClean="0"/>
              <a:t> formulerte MVC i 1979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7762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7334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Vis hvordan man enkelt kommer igang med MVC ved å lage en liten HelloWorld app</a:t>
            </a:r>
          </a:p>
          <a:p>
            <a:r>
              <a:rPr lang="nb-NO" dirty="0" smtClean="0"/>
              <a:t>Nevne at det er vanlig å</a:t>
            </a:r>
            <a:r>
              <a:rPr lang="nb-NO" baseline="0" dirty="0" smtClean="0"/>
              <a:t> legge styling i en mappe som heter Content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43526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2535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.NET?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Applikasjonsplatform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Flere</a:t>
            </a:r>
            <a:r>
              <a:rPr lang="en-US" dirty="0" smtClean="0"/>
              <a:t> </a:t>
            </a:r>
            <a:r>
              <a:rPr lang="en-US" dirty="0" err="1" smtClean="0"/>
              <a:t>målplatformer</a:t>
            </a:r>
            <a:r>
              <a:rPr lang="en-US" dirty="0" smtClean="0"/>
              <a:t>: Desktop, Web, </a:t>
            </a:r>
            <a:r>
              <a:rPr lang="en-US" dirty="0" err="1" smtClean="0"/>
              <a:t>Rik</a:t>
            </a:r>
            <a:r>
              <a:rPr lang="en-US" dirty="0" smtClean="0"/>
              <a:t>-Web,</a:t>
            </a:r>
            <a:r>
              <a:rPr lang="en-US" baseline="0" dirty="0" smtClean="0"/>
              <a:t> Mobil, Embedded, Console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82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Kode som er skrevet</a:t>
            </a:r>
            <a:r>
              <a:rPr lang="nb-NO" baseline="0" dirty="0" smtClean="0"/>
              <a:t> i C Sharp kompileres ned til et mellomspråk. </a:t>
            </a:r>
          </a:p>
          <a:p>
            <a:pPr algn="ctr"/>
            <a:r>
              <a:rPr lang="nb-NO" baseline="0" dirty="0" smtClean="0"/>
              <a:t>Det er </a:t>
            </a:r>
            <a:r>
              <a:rPr lang="nb-NO" baseline="0" dirty="0" err="1" smtClean="0"/>
              <a:t>CLR’en</a:t>
            </a:r>
            <a:r>
              <a:rPr lang="nb-NO" baseline="0" dirty="0" smtClean="0"/>
              <a:t> som er ansvarlig for å kjøre mellomkoden.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CLR-en fungerer som et abstraksjonslag mot operativsystem og hardware. I Microsoft sin implementasjon benytter man seg av just in time </a:t>
            </a:r>
            <a:r>
              <a:rPr lang="nb-NO" baseline="0" dirty="0" err="1" smtClean="0"/>
              <a:t>compilation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jitting</a:t>
            </a:r>
            <a:r>
              <a:rPr lang="nb-NO" baseline="0" dirty="0" smtClean="0"/>
              <a:t>. </a:t>
            </a:r>
          </a:p>
          <a:p>
            <a:pPr algn="ctr"/>
            <a:r>
              <a:rPr lang="nb-NO" baseline="0" dirty="0" smtClean="0"/>
              <a:t>Koden kompileres ned til nativ kode rett før den skal kjøres.</a:t>
            </a:r>
          </a:p>
        </p:txBody>
      </p:sp>
    </p:spTree>
    <p:extLst>
      <p:ext uri="{BB962C8B-B14F-4D97-AF65-F5344CB8AC3E}">
        <p14:creationId xmlns:p14="http://schemas.microsoft.com/office/powerpoint/2010/main" val="3967776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nb-NO" dirty="0" smtClean="0"/>
              <a:t>C# har fire typer metodeparametere.</a:t>
            </a:r>
          </a:p>
          <a:p>
            <a:pPr algn="ctr"/>
            <a:endParaRPr lang="nb-NO" dirty="0" smtClean="0"/>
          </a:p>
          <a:p>
            <a:pPr algn="ctr"/>
            <a:r>
              <a:rPr lang="nb-NO" dirty="0" smtClean="0"/>
              <a:t>Den vanligste er </a:t>
            </a:r>
            <a:r>
              <a:rPr lang="nb-NO" dirty="0" err="1" smtClean="0"/>
              <a:t>value</a:t>
            </a:r>
            <a:r>
              <a:rPr lang="nb-NO" dirty="0" smtClean="0"/>
              <a:t> eller input</a:t>
            </a:r>
            <a:r>
              <a:rPr lang="nb-NO" baseline="0" dirty="0" smtClean="0"/>
              <a:t> parametere. Dette er det som kalles pass by </a:t>
            </a:r>
            <a:r>
              <a:rPr lang="nb-NO" baseline="0" dirty="0" err="1" smtClean="0"/>
              <a:t>value</a:t>
            </a:r>
            <a:r>
              <a:rPr lang="nb-NO" baseline="0" dirty="0" smtClean="0"/>
              <a:t>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I tillegg har en tre typer til: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En output parameter fungerer som en returverdi. En output parameter må bli definert før metoden returnerer. 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Reference parametere fungerer som pekere til verdien som kommer fra den som kaller metoden. Endres verdien så blir denne endringen synlig også for den som kaller metoden.</a:t>
            </a:r>
          </a:p>
          <a:p>
            <a:pPr algn="ctr"/>
            <a:endParaRPr lang="nb-NO" baseline="0" dirty="0" smtClean="0"/>
          </a:p>
          <a:p>
            <a:pPr algn="ctr"/>
            <a:r>
              <a:rPr lang="nb-NO" baseline="0" dirty="0" smtClean="0"/>
              <a:t>Den tredje typen er en parameter </a:t>
            </a:r>
            <a:r>
              <a:rPr lang="nb-NO" baseline="0" dirty="0" err="1" smtClean="0"/>
              <a:t>array</a:t>
            </a:r>
            <a:r>
              <a:rPr lang="nb-NO" baseline="0" dirty="0" smtClean="0"/>
              <a:t> som lar deg kalle en metode med et ukjent antall parametere. </a:t>
            </a:r>
          </a:p>
          <a:p>
            <a:pPr algn="ctr"/>
            <a:r>
              <a:rPr lang="nb-NO" baseline="0" dirty="0" smtClean="0"/>
              <a:t>Parameter </a:t>
            </a:r>
            <a:r>
              <a:rPr lang="nb-NO" baseline="0" dirty="0" err="1" smtClean="0"/>
              <a:t>arrayen</a:t>
            </a:r>
            <a:r>
              <a:rPr lang="nb-NO" baseline="0" dirty="0" smtClean="0"/>
              <a:t> er merket med </a:t>
            </a:r>
            <a:r>
              <a:rPr lang="nb-NO" baseline="0" dirty="0" err="1" smtClean="0"/>
              <a:t>params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keywordet</a:t>
            </a:r>
            <a:r>
              <a:rPr lang="nb-NO" baseline="0" dirty="0" smtClean="0"/>
              <a:t> og må alltid være den siste parameteren.</a:t>
            </a:r>
          </a:p>
        </p:txBody>
      </p:sp>
    </p:spTree>
    <p:extLst>
      <p:ext uri="{BB962C8B-B14F-4D97-AF65-F5344CB8AC3E}">
        <p14:creationId xmlns:p14="http://schemas.microsoft.com/office/powerpoint/2010/main" val="3435553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Dersom</a:t>
            </a:r>
            <a:r>
              <a:rPr lang="en-US" dirty="0" smtClean="0"/>
              <a:t> </a:t>
            </a:r>
            <a:r>
              <a:rPr lang="en-US" dirty="0" err="1" smtClean="0"/>
              <a:t>ingen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prosessering</a:t>
            </a:r>
            <a:r>
              <a:rPr lang="en-US" dirty="0" smtClean="0"/>
              <a:t> </a:t>
            </a:r>
            <a:r>
              <a:rPr lang="en-US" dirty="0" err="1" smtClean="0"/>
              <a:t>ønskes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en parameter </a:t>
            </a:r>
            <a:r>
              <a:rPr lang="en-US" dirty="0" err="1" smtClean="0"/>
              <a:t>nå</a:t>
            </a:r>
            <a:r>
              <a:rPr lang="en-US" dirty="0" smtClean="0"/>
              <a:t> </a:t>
            </a:r>
            <a:r>
              <a:rPr lang="en-US" dirty="0" err="1" smtClean="0"/>
              <a:t>skrives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kortform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231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Innkapsling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et </a:t>
            </a:r>
            <a:r>
              <a:rPr lang="en-US" dirty="0" err="1" smtClean="0"/>
              <a:t>vanlig</a:t>
            </a:r>
            <a:r>
              <a:rPr lang="en-US" dirty="0" smtClean="0"/>
              <a:t> </a:t>
            </a:r>
            <a:r>
              <a:rPr lang="en-US" dirty="0" err="1" smtClean="0"/>
              <a:t>konsept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objektorientert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programmering</a:t>
            </a:r>
            <a:r>
              <a:rPr lang="en-US" baseline="0" dirty="0" smtClean="0"/>
              <a:t>. </a:t>
            </a:r>
          </a:p>
          <a:p>
            <a:pPr algn="ctr"/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at vi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kontollere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tilgang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intern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vi </a:t>
            </a:r>
            <a:r>
              <a:rPr lang="en-US" baseline="0" dirty="0" err="1" smtClean="0"/>
              <a:t>samtidig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beskytte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implementasjonsendringer</a:t>
            </a:r>
            <a:r>
              <a:rPr lang="en-US" baseline="0" dirty="0" smtClean="0"/>
              <a:t>.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mulig</a:t>
            </a:r>
            <a:r>
              <a:rPr lang="en-US" baseline="0" dirty="0" smtClean="0"/>
              <a:t> å </a:t>
            </a:r>
            <a:r>
              <a:rPr lang="en-US" baseline="0" dirty="0" err="1" smtClean="0"/>
              <a:t>sørge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 med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Set </a:t>
            </a:r>
            <a:r>
              <a:rPr lang="en-US" baseline="0" dirty="0" err="1" smtClean="0"/>
              <a:t>metoder</a:t>
            </a:r>
            <a:r>
              <a:rPr lang="en-US" baseline="0" dirty="0" smtClean="0"/>
              <a:t>, men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C#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vi en </a:t>
            </a:r>
            <a:r>
              <a:rPr lang="en-US" baseline="0" dirty="0" err="1" smtClean="0"/>
              <a:t>egen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språkkonstruksjon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sørger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innkapsling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nemlig</a:t>
            </a:r>
            <a:r>
              <a:rPr lang="en-US" baseline="0" dirty="0" smtClean="0"/>
              <a:t> properties. </a:t>
            </a:r>
          </a:p>
          <a:p>
            <a:pPr algn="ctr"/>
            <a:endParaRPr lang="en-US" baseline="0" dirty="0" smtClean="0"/>
          </a:p>
          <a:p>
            <a:pPr algn="ctr"/>
            <a:r>
              <a:rPr lang="en-US" baseline="0" dirty="0" smtClean="0"/>
              <a:t>En property </a:t>
            </a:r>
            <a:r>
              <a:rPr lang="en-US" baseline="0" dirty="0" err="1" smtClean="0"/>
              <a:t>defineres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vanlig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bortsett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at den </a:t>
            </a:r>
            <a:r>
              <a:rPr lang="en-US" baseline="0" dirty="0" err="1" smtClean="0"/>
              <a:t>følges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en get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en set </a:t>
            </a:r>
            <a:r>
              <a:rPr lang="en-US" baseline="0" dirty="0" err="1" smtClean="0"/>
              <a:t>blokk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51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42706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Oppgaver: Personer Log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110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827088" y="592138"/>
            <a:ext cx="5226050" cy="3919537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Lunsj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518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3299436"/>
            <a:ext cx="4396995" cy="318036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&lt;tittel&gt;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75091" y="4145581"/>
            <a:ext cx="4396995" cy="136799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500" b="0" i="1" cap="none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&lt;Undertittel/beskrivelse&gt;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5831304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&lt;Sted/anledning&gt;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6071820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631255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&lt;Dato (format: 01/09/11)&gt;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01370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31968" y="392323"/>
            <a:ext cx="5108807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11903" y="392321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12722" y="2542832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12722" y="4693343"/>
            <a:ext cx="3024000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94574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oppsett B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9850" y="392323"/>
            <a:ext cx="5043721" cy="6270944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50868" y="392321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5651687" y="2545663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651687" y="4699004"/>
            <a:ext cx="3089087" cy="196800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64093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A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402406" y="1262063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03225" y="310835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03225" y="4954642"/>
            <a:ext cx="3035300" cy="1708625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621088" y="1262063"/>
            <a:ext cx="5192712" cy="5401204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129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B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4985" y="1262064"/>
            <a:ext cx="5044428" cy="5401202"/>
          </a:xfrm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641975" y="1262063"/>
            <a:ext cx="3171824" cy="5401205"/>
          </a:xfrm>
        </p:spPr>
        <p:txBody>
          <a:bodyPr tIns="46800"/>
          <a:lstStyle>
            <a:lvl1pPr>
              <a:spcBef>
                <a:spcPts val="500"/>
              </a:spcBef>
              <a:spcAft>
                <a:spcPts val="400"/>
              </a:spcAft>
              <a:defRPr/>
            </a:lvl1pPr>
            <a:lvl2pPr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86633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oppsett C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621088" y="1262063"/>
            <a:ext cx="5192712" cy="5401202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0447" y="1262063"/>
            <a:ext cx="3018078" cy="5401202"/>
          </a:xfrm>
        </p:spPr>
        <p:txBody>
          <a:bodyPr/>
          <a:lstStyle>
            <a:lvl1pPr>
              <a:spcBef>
                <a:spcPts val="500"/>
              </a:spcBef>
              <a:defRPr/>
            </a:lvl1pPr>
            <a:lvl2pPr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defRPr/>
            </a:lvl2pPr>
            <a:lvl3pPr>
              <a:spcBef>
                <a:spcPts val="200"/>
              </a:spcBef>
              <a:spcAft>
                <a:spcPts val="600"/>
              </a:spcAft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44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r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6102054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6102052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48" name="Picture Placeholder 7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666614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02053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102052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51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666614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102054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53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6102052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54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666614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376445" y="418688"/>
            <a:ext cx="3258608" cy="307777"/>
          </a:xfrm>
        </p:spPr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. 18&gt;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20788" y="387068"/>
            <a:ext cx="410519" cy="365125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7BF5B-7344-D747-A0C2-CBD7B2ACBC85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33" hasCustomPrompt="1"/>
          </p:nvPr>
        </p:nvSpPr>
        <p:spPr>
          <a:xfrm>
            <a:off x="1851296" y="3754543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1851294" y="3460603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26" name="Picture Placeholder 7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15856" y="322141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851295" y="1825483"/>
            <a:ext cx="2720693" cy="864000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 baseline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/>
            </a:lvl5pPr>
          </a:lstStyle>
          <a:p>
            <a:pPr lvl="0"/>
            <a:r>
              <a:rPr lang="nb-NO" dirty="0" smtClean="0"/>
              <a:t>&lt;Rolle, utdanning etc.&gt;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851294" y="1535068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29" name="Picture Placeholder 4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15856" y="1322898"/>
            <a:ext cx="1367998" cy="1367997"/>
          </a:xfrm>
        </p:spPr>
        <p:txBody>
          <a:bodyPr lIns="36000" rIns="36000" anchor="ctr" anchorCtr="1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39" hasCustomPrompt="1"/>
          </p:nvPr>
        </p:nvSpPr>
        <p:spPr>
          <a:xfrm>
            <a:off x="1851296" y="5642599"/>
            <a:ext cx="2720004" cy="836083"/>
          </a:xfrm>
        </p:spPr>
        <p:txBody>
          <a:bodyPr wrap="none" t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 sz="15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Tx/>
              <a:buNone/>
              <a:defRPr/>
            </a:lvl5pPr>
          </a:lstStyle>
          <a:p>
            <a:pPr lvl="0"/>
            <a:r>
              <a:rPr lang="nb-NO" dirty="0" smtClean="0"/>
              <a:t>&lt;Rolle, utdanning etc.&gt;</a:t>
            </a:r>
            <a:endParaRPr lang="en-US" dirty="0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40" hasCustomPrompt="1"/>
          </p:nvPr>
        </p:nvSpPr>
        <p:spPr>
          <a:xfrm>
            <a:off x="1851294" y="5338499"/>
            <a:ext cx="2720691" cy="288000"/>
          </a:xfrm>
        </p:spPr>
        <p:txBody>
          <a:bodyPr wrap="none" tIns="0" bIns="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5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dirty="0" smtClean="0"/>
              <a:t>&lt;Navn&gt;</a:t>
            </a:r>
            <a:endParaRPr lang="en-US" dirty="0"/>
          </a:p>
        </p:txBody>
      </p:sp>
      <p:sp>
        <p:nvSpPr>
          <p:cNvPr id="32" name="Picture Placeholder 7"/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415856" y="5109474"/>
            <a:ext cx="1367998" cy="1367997"/>
          </a:xfrm>
        </p:spPr>
        <p:txBody>
          <a:bodyPr lIns="36000" rIns="36000" anchor="ctr" anchorCtr="1">
            <a:normAutofit/>
          </a:bodyPr>
          <a:lstStyle>
            <a:lvl1pPr marL="0" marR="0" indent="0" algn="ctr" defTabSz="457200" rtl="0" eaLnBrk="1" fontAlgn="auto" latinLnBrk="0" hangingPunct="1">
              <a:lnSpc>
                <a:spcPts val="1700"/>
              </a:lnSpc>
              <a:spcBef>
                <a:spcPts val="12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68295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03226" y="392323"/>
            <a:ext cx="8337550" cy="6270944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6826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e m/teks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13385" y="392323"/>
            <a:ext cx="8328978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500"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20887"/>
            <a:ext cx="8194504" cy="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3056985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40887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8155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75091" y="2996789"/>
            <a:ext cx="4396995" cy="620683"/>
          </a:xfrm>
        </p:spPr>
        <p:txBody>
          <a:bodyPr wrap="square" anchor="b">
            <a:spAutoFit/>
          </a:bodyPr>
          <a:lstStyle>
            <a:lvl1pPr algn="ctr">
              <a:lnSpc>
                <a:spcPts val="2400"/>
              </a:lnSpc>
              <a:defRPr sz="2200" i="1" baseline="0">
                <a:solidFill>
                  <a:srgbClr val="000000"/>
                </a:solidFill>
              </a:defRPr>
            </a:lvl1pPr>
          </a:lstStyle>
          <a:p>
            <a:r>
              <a:rPr lang="nb-NO" dirty="0" smtClean="0"/>
              <a:t>&lt;takk for oppmerksomheten&gt;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39865" y="3897833"/>
            <a:ext cx="1496337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75091" y="4145045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75091" y="4385561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75091" y="4626296"/>
            <a:ext cx="4396995" cy="251795"/>
          </a:xfrm>
        </p:spPr>
        <p:txBody>
          <a:bodyPr tIns="0" bIns="36000" anchor="ctr" anchorCtr="1">
            <a:noAutofit/>
          </a:bodyPr>
          <a:lstStyle>
            <a:lvl1pPr marL="0" indent="0">
              <a:buFontTx/>
              <a:buNone/>
              <a:defRPr sz="1200" b="0" i="1" baseline="0">
                <a:solidFill>
                  <a:srgbClr val="000000"/>
                </a:solidFill>
              </a:defRPr>
            </a:lvl1pPr>
            <a:lvl2pPr marL="268288" indent="0">
              <a:buFontTx/>
              <a:buNone/>
              <a:defRPr sz="1400" b="0" i="1"/>
            </a:lvl2pPr>
            <a:lvl3pPr marL="534987" indent="0">
              <a:buFontTx/>
              <a:buNone/>
              <a:defRPr sz="1400" b="0" i="1"/>
            </a:lvl3pPr>
            <a:lvl4pPr marL="1371600" indent="0">
              <a:buFontTx/>
              <a:buNone/>
              <a:defRPr sz="1400" b="0" i="1"/>
            </a:lvl4pPr>
            <a:lvl5pPr marL="1828800" indent="0">
              <a:buFontTx/>
              <a:buNone/>
              <a:defRPr sz="1400" b="0" i="1"/>
            </a:lvl5pPr>
          </a:lstStyle>
          <a:p>
            <a:pPr lvl="0"/>
            <a:r>
              <a:rPr lang="nb-NO" dirty="0" smtClean="0"/>
              <a:t>&lt;Navn&gt;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580" y="201679"/>
            <a:ext cx="504000" cy="1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33342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0675" y="1260792"/>
            <a:ext cx="8493125" cy="5400358"/>
          </a:xfrm>
        </p:spPr>
        <p:txBody>
          <a:bodyPr bIns="327600" anchor="b" anchorCtr="0"/>
          <a:lstStyle>
            <a:lvl1pPr>
              <a:spcBef>
                <a:spcPts val="1200"/>
              </a:spcBef>
              <a:defRPr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</p:txBody>
      </p:sp>
    </p:spTree>
    <p:extLst>
      <p:ext uri="{BB962C8B-B14F-4D97-AF65-F5344CB8AC3E}">
        <p14:creationId xmlns:p14="http://schemas.microsoft.com/office/powerpoint/2010/main" val="894352273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il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64672" y="392323"/>
            <a:ext cx="8211017" cy="4735972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69" y="5734886"/>
            <a:ext cx="8288919" cy="92838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14&gt;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1184" y="5533715"/>
            <a:ext cx="8194504" cy="0"/>
          </a:xfrm>
          <a:prstGeom prst="line">
            <a:avLst/>
          </a:prstGeom>
          <a:ln w="2540" cmpd="sng">
            <a:solidFill>
              <a:srgbClr val="887E6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6446" y="5333434"/>
            <a:ext cx="2993920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>
              <a:defRPr baseline="0"/>
            </a:lvl1pPr>
          </a:lstStyle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74229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kolonn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29" y="1262063"/>
            <a:ext cx="8487218" cy="5399087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351067674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71198"/>
            <a:ext cx="4173044" cy="5389952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262063"/>
            <a:ext cx="4173044" cy="5389952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44995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4"/>
            <a:ext cx="4173044" cy="5043486"/>
          </a:xfrm>
        </p:spPr>
        <p:txBody>
          <a:bodyPr lIns="108000"/>
          <a:lstStyle>
            <a:lvl1pPr>
              <a:defRPr sz="17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32714" y="1608529"/>
            <a:ext cx="4173044" cy="5043486"/>
          </a:xfrm>
        </p:spPr>
        <p:txBody>
          <a:bodyPr lIns="108000"/>
          <a:lstStyle>
            <a:lvl1pPr>
              <a:defRPr sz="17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3887992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13098" y="1435996"/>
            <a:ext cx="38664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3271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1872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262064"/>
            <a:ext cx="2628000" cy="5399086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262065"/>
            <a:ext cx="2628000" cy="5399085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</p:spTree>
    <p:extLst>
      <p:ext uri="{BB962C8B-B14F-4D97-AF65-F5344CB8AC3E}">
        <p14:creationId xmlns:p14="http://schemas.microsoft.com/office/powerpoint/2010/main" val="2190527855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6291055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1617663"/>
            <a:ext cx="2628000" cy="5043487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6087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369429" y="1435996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191636" y="1617663"/>
            <a:ext cx="2628000" cy="5043487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91636" y="1272002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6873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bilde og overskrift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7537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22662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03364" y="1312865"/>
            <a:ext cx="1944042" cy="1943209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</a:t>
            </a:r>
            <a:r>
              <a:rPr lang="en-US" dirty="0" err="1" smtClean="0"/>
              <a:t>runde</a:t>
            </a:r>
            <a:r>
              <a:rPr lang="en-US" dirty="0" smtClean="0"/>
              <a:t>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291055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0130" y="4104047"/>
            <a:ext cx="2628000" cy="2557103"/>
          </a:xfrm>
        </p:spPr>
        <p:txBody>
          <a:bodyPr lIns="108000"/>
          <a:lstStyle>
            <a:lvl1pPr>
              <a:defRPr sz="1600"/>
            </a:lvl1pPr>
            <a:lvl2pPr>
              <a:defRPr sz="1500"/>
            </a:lvl2pPr>
            <a:lvl3pPr>
              <a:defRPr sz="1500"/>
            </a:lvl3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60883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6087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3369429" y="3922379"/>
            <a:ext cx="2448000" cy="0"/>
          </a:xfrm>
          <a:prstGeom prst="line">
            <a:avLst/>
          </a:prstGeom>
          <a:ln w="12700" cmpd="sng">
            <a:solidFill>
              <a:srgbClr val="6C655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31394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260883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191636" y="4104047"/>
            <a:ext cx="2628000" cy="2557103"/>
          </a:xfrm>
        </p:spPr>
        <p:txBody>
          <a:bodyPr lIns="108000"/>
          <a:lstStyle>
            <a:lvl1pPr>
              <a:defRPr sz="1600"/>
            </a:lvl1pPr>
          </a:lstStyle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16,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191636" y="3758385"/>
            <a:ext cx="2215536" cy="276999"/>
          </a:xfrm>
          <a:solidFill>
            <a:schemeClr val="bg1"/>
          </a:solidFill>
        </p:spPr>
        <p:txBody>
          <a:bodyPr wrap="none" lIns="108000" t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="0" i="0" cap="none">
                <a:solidFill>
                  <a:schemeClr val="accent1"/>
                </a:solidFill>
              </a:defRPr>
            </a:lvl1pPr>
            <a:lvl2pPr marL="268288" indent="0">
              <a:buFontTx/>
              <a:buNone/>
              <a:defRPr cap="all">
                <a:solidFill>
                  <a:srgbClr val="887E6F"/>
                </a:solidFill>
              </a:defRPr>
            </a:lvl2pPr>
            <a:lvl3pPr marL="534987" indent="0">
              <a:buFontTx/>
              <a:buNone/>
              <a:defRPr cap="all">
                <a:solidFill>
                  <a:srgbClr val="887E6F"/>
                </a:solidFill>
              </a:defRPr>
            </a:lvl3pPr>
            <a:lvl4pPr marL="1371600" indent="0">
              <a:buFontTx/>
              <a:buNone/>
              <a:defRPr cap="all">
                <a:solidFill>
                  <a:srgbClr val="887E6F"/>
                </a:solidFill>
              </a:defRPr>
            </a:lvl4pPr>
            <a:lvl5pPr marL="1828800" indent="0">
              <a:buFontTx/>
              <a:buNone/>
              <a:defRPr cap="all">
                <a:solidFill>
                  <a:srgbClr val="887E6F"/>
                </a:solidFill>
              </a:defRPr>
            </a:lvl5pPr>
          </a:lstStyle>
          <a:p>
            <a:pPr lvl="0"/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18&gt;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01232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sjonsside m/bilde-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225175" y="1831023"/>
            <a:ext cx="2700000" cy="2700000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Klikk</a:t>
            </a:r>
            <a:r>
              <a:rPr lang="en-US" dirty="0" smtClean="0"/>
              <a:t> - </a:t>
            </a:r>
            <a:r>
              <a:rPr lang="en-US" dirty="0" err="1" smtClean="0"/>
              <a:t>eller</a:t>
            </a:r>
            <a:r>
              <a:rPr lang="en-US" dirty="0" smtClean="0"/>
              <a:t> drag and drop -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sette</a:t>
            </a:r>
            <a:r>
              <a:rPr lang="en-US" dirty="0" smtClean="0"/>
              <a:t> inn </a:t>
            </a:r>
            <a:r>
              <a:rPr lang="en-US" dirty="0" err="1" smtClean="0"/>
              <a:t>bilde</a:t>
            </a:r>
            <a:r>
              <a:rPr lang="en-US" dirty="0" smtClean="0"/>
              <a:t> (</a:t>
            </a:r>
            <a:r>
              <a:rPr lang="en-US" dirty="0" err="1" smtClean="0"/>
              <a:t>merk</a:t>
            </a:r>
            <a:r>
              <a:rPr lang="en-US" dirty="0" smtClean="0"/>
              <a:t> at “</a:t>
            </a:r>
            <a:r>
              <a:rPr lang="en-US" dirty="0" err="1" smtClean="0"/>
              <a:t>runde</a:t>
            </a:r>
            <a:r>
              <a:rPr lang="en-US" dirty="0" smtClean="0"/>
              <a:t>” </a:t>
            </a:r>
            <a:r>
              <a:rPr lang="en-US" dirty="0" err="1" smtClean="0"/>
              <a:t>bilder</a:t>
            </a:r>
            <a:r>
              <a:rPr lang="en-US" dirty="0" smtClean="0"/>
              <a:t> passer best).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62914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945" y="1262063"/>
            <a:ext cx="8481855" cy="5401203"/>
          </a:xfrm>
          <a:prstGeom prst="rect">
            <a:avLst/>
          </a:prstGeom>
        </p:spPr>
        <p:txBody>
          <a:bodyPr vert="horz" lIns="108000" tIns="45720" rIns="91440" bIns="45720" rtlCol="0">
            <a:noAutofit/>
          </a:bodyPr>
          <a:lstStyle/>
          <a:p>
            <a:pPr lvl="0"/>
            <a:r>
              <a:rPr lang="nb-NO" dirty="0" smtClean="0"/>
              <a:t>&lt;Nivå 1, </a:t>
            </a:r>
            <a:r>
              <a:rPr lang="nb-NO" dirty="0" err="1" smtClean="0"/>
              <a:t>str</a:t>
            </a:r>
            <a:r>
              <a:rPr lang="nb-NO" dirty="0" smtClean="0"/>
              <a:t> 17, </a:t>
            </a:r>
            <a:r>
              <a:rPr lang="nb-NO" dirty="0" err="1" smtClean="0"/>
              <a:t>bullets</a:t>
            </a:r>
            <a:r>
              <a:rPr lang="nb-NO" dirty="0" smtClean="0"/>
              <a:t> kan brukes, men er ikke nødvendig&gt;</a:t>
            </a:r>
          </a:p>
          <a:p>
            <a:pPr lvl="1"/>
            <a:r>
              <a:rPr lang="nb-NO" dirty="0" smtClean="0"/>
              <a:t>&lt;Nivå 2,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  <a:p>
            <a:pPr lvl="2"/>
            <a:r>
              <a:rPr lang="nb-NO" dirty="0" smtClean="0"/>
              <a:t>&lt;Nivå 3, </a:t>
            </a:r>
            <a:r>
              <a:rPr lang="nb-NO" dirty="0" err="1" smtClean="0"/>
              <a:t>str</a:t>
            </a:r>
            <a:r>
              <a:rPr lang="nb-NO" dirty="0" smtClean="0"/>
              <a:t> 15&gt;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17224" y="593312"/>
            <a:ext cx="83160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2448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/>
          <a:p>
            <a:r>
              <a:rPr lang="nb-NO" dirty="0" smtClean="0"/>
              <a:t>&lt;overskrift, </a:t>
            </a:r>
            <a:r>
              <a:rPr lang="nb-NO" dirty="0" err="1" smtClean="0"/>
              <a:t>str</a:t>
            </a:r>
            <a:r>
              <a:rPr lang="nb-NO" dirty="0" smtClean="0"/>
              <a:t> 20&gt;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24450" y="431131"/>
            <a:ext cx="306857" cy="27699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36000" tIns="45720" rIns="0" bIns="45720" rtlCol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67BF5B-7344-D747-A0C2-CBD7B2ACBC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0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699" r:id="rId3"/>
    <p:sldLayoutId id="2147483664" r:id="rId4"/>
    <p:sldLayoutId id="2147483700" r:id="rId5"/>
    <p:sldLayoutId id="2147483702" r:id="rId6"/>
    <p:sldLayoutId id="2147483701" r:id="rId7"/>
    <p:sldLayoutId id="2147483688" r:id="rId8"/>
    <p:sldLayoutId id="2147483684" r:id="rId9"/>
    <p:sldLayoutId id="2147483685" r:id="rId10"/>
    <p:sldLayoutId id="2147483686" r:id="rId11"/>
    <p:sldLayoutId id="2147483696" r:id="rId12"/>
    <p:sldLayoutId id="2147483695" r:id="rId13"/>
    <p:sldLayoutId id="2147483697" r:id="rId14"/>
    <p:sldLayoutId id="2147483691" r:id="rId15"/>
    <p:sldLayoutId id="2147483687" r:id="rId16"/>
    <p:sldLayoutId id="2147483694" r:id="rId17"/>
    <p:sldLayoutId id="2147483665" r:id="rId18"/>
    <p:sldLayoutId id="2147483703" r:id="rId19"/>
    <p:sldLayoutId id="2147483705" r:id="rId20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0" i="1" kern="1200" cap="all" spc="20" baseline="0">
          <a:solidFill>
            <a:schemeClr val="accent1"/>
          </a:solidFill>
          <a:latin typeface="Georgia"/>
          <a:ea typeface="+mj-ea"/>
          <a:cs typeface="Georgia"/>
        </a:defRPr>
      </a:lvl1pPr>
    </p:titleStyle>
    <p:bodyStyle>
      <a:lvl1pPr marL="0" indent="0" algn="l" defTabSz="457200" rtl="0" eaLnBrk="1" latinLnBrk="0" hangingPunct="1">
        <a:lnSpc>
          <a:spcPts val="1700"/>
        </a:lnSpc>
        <a:spcBef>
          <a:spcPts val="600"/>
        </a:spcBef>
        <a:spcAft>
          <a:spcPts val="400"/>
        </a:spcAft>
        <a:buFont typeface="Arial"/>
        <a:buNone/>
        <a:defRPr sz="170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268288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534987" indent="0" algn="l" defTabSz="457200" rtl="0" eaLnBrk="1" latinLnBrk="0" hangingPunct="1">
        <a:lnSpc>
          <a:spcPts val="1700"/>
        </a:lnSpc>
        <a:spcBef>
          <a:spcPts val="200"/>
        </a:spcBef>
        <a:spcAft>
          <a:spcPts val="600"/>
        </a:spcAft>
        <a:buFont typeface="Arial"/>
        <a:buNone/>
        <a:defRPr sz="1500" kern="1200" baseline="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nb-NO" dirty="0" smtClean="0"/>
              <a:t>Introduksjonskurs</a:t>
            </a:r>
            <a:r>
              <a:rPr lang="en-US" dirty="0" smtClean="0"/>
              <a:t> 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C#, ASP.NET MVC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UiO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Fredrik Valdmanis, </a:t>
            </a:r>
            <a:r>
              <a:rPr lang="en-US" dirty="0" err="1" smtClean="0"/>
              <a:t>Ingvild</a:t>
            </a:r>
            <a:r>
              <a:rPr lang="en-US" dirty="0" smtClean="0"/>
              <a:t> </a:t>
            </a:r>
            <a:r>
              <a:rPr lang="en-US" dirty="0" err="1" smtClean="0"/>
              <a:t>Indrebø</a:t>
            </a:r>
            <a:r>
              <a:rPr lang="en-US" dirty="0"/>
              <a:t>,</a:t>
            </a:r>
            <a:r>
              <a:rPr lang="en-US" dirty="0" smtClean="0"/>
              <a:t> Espen Ekvang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25/02/14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2038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47043" cy="307777"/>
          </a:xfrm>
        </p:spPr>
        <p:txBody>
          <a:bodyPr/>
          <a:lstStyle/>
          <a:p>
            <a:r>
              <a:rPr lang="nb-NO" dirty="0" smtClean="0"/>
              <a:t>Deklarere en klasse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Person() {}</a:t>
            </a:r>
          </a:p>
          <a:p>
            <a:r>
              <a:rPr lang="nb-NO" sz="18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181714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494640" cy="307777"/>
          </a:xfrm>
        </p:spPr>
        <p:txBody>
          <a:bodyPr/>
          <a:lstStyle/>
          <a:p>
            <a:r>
              <a:rPr lang="nb-NO" dirty="0" smtClean="0"/>
              <a:t>Metoder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>
          <a:xfrm>
            <a:off x="330129" y="830179"/>
            <a:ext cx="8487218" cy="583097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name) </a:t>
            </a:r>
            <a:br>
              <a:rPr lang="en-US" sz="1800" dirty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Greet(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"You"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)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{ 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"Hello"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+ name;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Greet(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params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[] names)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	...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latin typeface="Consolas"/>
              </a:rPr>
              <a:t>Greet</a:t>
            </a:r>
            <a:r>
              <a:rPr lang="nb-NO" sz="1800" dirty="0">
                <a:latin typeface="Consolas"/>
              </a:rPr>
              <a:t>(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"Dole"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"Doffen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);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+mj-lt"/>
              </a:rPr>
            </a:b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latin typeface="Consolas"/>
            </a:endParaRPr>
          </a:p>
          <a:p>
            <a:pPr>
              <a:lnSpc>
                <a:spcPct val="100000"/>
              </a:lnSpc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 smtClean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prstClr val="black"/>
              </a:solidFill>
              <a:highlight>
                <a:srgbClr val="FFFFE6"/>
              </a:highlight>
              <a:latin typeface="Consolas"/>
            </a:endParaRP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802329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endParaRPr lang="nb-NO" dirty="0" smtClean="0"/>
          </a:p>
          <a:p>
            <a:pPr lvl="1"/>
            <a:r>
              <a:rPr lang="nb-NO" sz="1800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nb-NO" sz="1800" dirty="0">
              <a:solidFill>
                <a:prstClr val="black"/>
              </a:solidFill>
              <a:latin typeface="Consolas"/>
            </a:endParaRPr>
          </a:p>
          <a:p>
            <a:pPr lvl="1"/>
            <a:r>
              <a:rPr lang="en-US" sz="1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nb-NO" sz="1600" dirty="0" smtClean="0">
                <a:solidFill>
                  <a:prstClr val="black"/>
                </a:solidFill>
                <a:latin typeface="Consolas"/>
              </a:rPr>
            </a:br>
            <a:endParaRPr lang="nb-NO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err="1" smtClean="0"/>
              <a:t>Initialisering</a:t>
            </a:r>
            <a:r>
              <a:rPr lang="nb-NO" dirty="0"/>
              <a:t/>
            </a:r>
            <a:br>
              <a:rPr lang="nb-NO" dirty="0"/>
            </a:br>
            <a:r>
              <a:rPr lang="nb-NO" sz="1600" dirty="0" smtClean="0"/>
              <a:t/>
            </a:r>
            <a:br>
              <a:rPr lang="nb-NO" sz="1600" dirty="0" smtClean="0"/>
            </a:b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p.Name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nb-NO" sz="1800" dirty="0">
                <a:solidFill>
                  <a:srgbClr val="823125"/>
                </a:solidFill>
                <a:latin typeface="Consolas"/>
              </a:rPr>
              <a:t>"Alfred</a:t>
            </a:r>
            <a:r>
              <a:rPr lang="nb-NO" sz="1800" dirty="0" smtClean="0">
                <a:solidFill>
                  <a:srgbClr val="823125"/>
                </a:solidFill>
                <a:latin typeface="Consolas"/>
              </a:rPr>
              <a:t>"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err="1" smtClean="0">
                <a:solidFill>
                  <a:prstClr val="black"/>
                </a:solidFill>
                <a:latin typeface="Consolas"/>
              </a:rPr>
              <a:t>p.Age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= 89;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sz="1600" dirty="0" smtClean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Enda enklere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en-US" sz="1800" dirty="0" smtClean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p = 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new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{Name = </a:t>
            </a:r>
            <a:r>
              <a:rPr lang="en-US" sz="1800" dirty="0">
                <a:solidFill>
                  <a:srgbClr val="823125"/>
                </a:solidFill>
                <a:latin typeface="Consolas"/>
              </a:rPr>
              <a:t>"Alfred"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, Age = 89};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343589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10111" cy="307777"/>
          </a:xfrm>
        </p:spPr>
        <p:txBody>
          <a:bodyPr/>
          <a:lstStyle/>
          <a:p>
            <a:r>
              <a:rPr lang="nb-NO" dirty="0" smtClean="0"/>
              <a:t>Properties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 smtClean="0"/>
              <a:t>Getter og Setter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srgbClr val="2B91AF"/>
                </a:solidFill>
                <a:latin typeface="Consolas"/>
              </a:rPr>
              <a:t>Person</a:t>
            </a:r>
            <a:br>
              <a:rPr lang="nb-NO" sz="1800" dirty="0" smtClean="0">
                <a:solidFill>
                  <a:srgbClr val="2B91AF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smtClean="0">
                <a:solidFill>
                  <a:srgbClr val="4F76AC"/>
                </a:solidFill>
                <a:latin typeface="Consolas"/>
              </a:rPr>
              <a:t>private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Age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{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set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/>
            </a:r>
            <a:br>
              <a:rPr lang="nb-NO" sz="1800" dirty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{	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if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800" dirty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>
                <a:solidFill>
                  <a:prstClr val="black"/>
                </a:solidFill>
                <a:latin typeface="Consolas"/>
              </a:rPr>
              <a:t> &gt;= 0) age = </a:t>
            </a:r>
            <a:r>
              <a:rPr lang="en-US" sz="1800" dirty="0" smtClean="0">
                <a:solidFill>
                  <a:srgbClr val="4F76AC"/>
                </a:solidFill>
                <a:latin typeface="Consolas"/>
              </a:rPr>
              <a:t>value</a:t>
            </a: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;</a:t>
            </a:r>
            <a:br>
              <a:rPr lang="en-US" sz="1800" dirty="0" smtClean="0">
                <a:solidFill>
                  <a:prstClr val="black"/>
                </a:solidFill>
                <a:latin typeface="Consolas"/>
              </a:rPr>
            </a:br>
            <a:r>
              <a:rPr lang="en-US" sz="1800" dirty="0" smtClean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else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throw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new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 err="1">
                <a:solidFill>
                  <a:srgbClr val="2B91AF"/>
                </a:solidFill>
                <a:latin typeface="Consolas"/>
              </a:rPr>
              <a:t>ArgumentOutOfRangeException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();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sz="1800" dirty="0" err="1" smtClean="0">
                <a:solidFill>
                  <a:srgbClr val="4F76AC"/>
                </a:solidFill>
                <a:latin typeface="Consolas"/>
              </a:rPr>
              <a:t>get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{ </a:t>
            </a:r>
            <a:r>
              <a:rPr lang="nb-NO" sz="1800" dirty="0" err="1">
                <a:solidFill>
                  <a:srgbClr val="4F76AC"/>
                </a:solidFill>
                <a:latin typeface="Consolas"/>
              </a:rPr>
              <a:t>return</a:t>
            </a:r>
            <a:r>
              <a:rPr lang="nb-NO" sz="1800" dirty="0">
                <a:solidFill>
                  <a:prstClr val="black"/>
                </a:solidFill>
                <a:latin typeface="Consolas"/>
              </a:rPr>
              <a:t> age; </a:t>
            </a: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    }</a:t>
            </a:r>
            <a:br>
              <a:rPr lang="nb-NO" sz="1800" dirty="0" smtClean="0">
                <a:solidFill>
                  <a:prstClr val="black"/>
                </a:solidFill>
                <a:latin typeface="Consolas"/>
              </a:rPr>
            </a:br>
            <a:r>
              <a:rPr lang="nb-NO" sz="1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53686084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516441" cy="307777"/>
          </a:xfrm>
        </p:spPr>
        <p:txBody>
          <a:bodyPr/>
          <a:lstStyle/>
          <a:p>
            <a:r>
              <a:rPr lang="nb-NO" dirty="0" err="1" smtClean="0"/>
              <a:t>ToString</a:t>
            </a:r>
            <a:endParaRPr lang="nb-NO" dirty="0"/>
          </a:p>
        </p:txBody>
      </p:sp>
      <p:sp>
        <p:nvSpPr>
          <p:cNvPr id="3" name="Plassholder for lysbilde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nb-NO" dirty="0"/>
              <a:t>Metode som gir </a:t>
            </a:r>
            <a:r>
              <a:rPr lang="nb-NO" dirty="0" err="1"/>
              <a:t>stringrepresentasjon</a:t>
            </a:r>
            <a:r>
              <a:rPr lang="nb-NO" dirty="0"/>
              <a:t> av objektet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721360" y="1968421"/>
            <a:ext cx="77030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Student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override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err="1">
                <a:solidFill>
                  <a:prstClr val="black"/>
                </a:solidFill>
                <a:latin typeface="Consolas"/>
              </a:rPr>
              <a:t>ToString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dirty="0">
                <a:solidFill>
                  <a:srgbClr val="4F76AC"/>
                </a:solidFill>
                <a:latin typeface="Consolas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4F76AC"/>
                </a:solidFill>
                <a:latin typeface="Consolas"/>
              </a:rPr>
              <a:t>string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.Format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"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{0}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(</a:t>
            </a:r>
            <a:r>
              <a:rPr lang="en-US" dirty="0">
                <a:solidFill>
                  <a:srgbClr val="3CB371"/>
                </a:solidFill>
                <a:latin typeface="Consolas"/>
              </a:rPr>
              <a:t>{1}</a:t>
            </a:r>
            <a:r>
              <a:rPr lang="en-US" dirty="0">
                <a:solidFill>
                  <a:srgbClr val="823125"/>
                </a:solidFill>
                <a:latin typeface="Consolas"/>
              </a:rPr>
              <a:t> years)"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, Name, Age);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091794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smtClean="0">
                <a:solidFill>
                  <a:schemeClr val="bg1"/>
                </a:solidFill>
              </a:rPr>
              <a:t>Hello UiO</a:t>
            </a:r>
          </a:p>
        </p:txBody>
      </p:sp>
    </p:spTree>
    <p:extLst>
      <p:ext uri="{BB962C8B-B14F-4D97-AF65-F5344CB8AC3E}">
        <p14:creationId xmlns:p14="http://schemas.microsoft.com/office/powerpoint/2010/main" val="237860072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62071" y="535066"/>
            <a:ext cx="3079750" cy="290596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Oppgaver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Hello World</a:t>
            </a: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Personer</a:t>
            </a:r>
          </a:p>
        </p:txBody>
      </p:sp>
    </p:spTree>
    <p:extLst>
      <p:ext uri="{BB962C8B-B14F-4D97-AF65-F5344CB8AC3E}">
        <p14:creationId xmlns:p14="http://schemas.microsoft.com/office/powerpoint/2010/main" val="156734034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320"/>
            <a:ext cx="9144000" cy="68833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1733" y="3328974"/>
            <a:ext cx="2367280" cy="23672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smtClean="0">
                <a:solidFill>
                  <a:schemeClr val="bg1"/>
                </a:solidFill>
              </a:rPr>
              <a:t>Mat</a:t>
            </a:r>
          </a:p>
        </p:txBody>
      </p:sp>
    </p:spTree>
    <p:extLst>
      <p:ext uri="{BB962C8B-B14F-4D97-AF65-F5344CB8AC3E}">
        <p14:creationId xmlns:p14="http://schemas.microsoft.com/office/powerpoint/2010/main" val="352069483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3155395" cy="307777"/>
          </a:xfrm>
        </p:spPr>
        <p:txBody>
          <a:bodyPr>
            <a:spAutoFit/>
          </a:bodyPr>
          <a:lstStyle/>
          <a:p>
            <a:r>
              <a:rPr lang="en-US" dirty="0" smtClean="0"/>
              <a:t>Agenda ASP.NET MVC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Hva er ASP.NET MVC?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Controller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err="1" smtClean="0"/>
              <a:t>View</a:t>
            </a: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Model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NuGet</a:t>
            </a:r>
          </a:p>
        </p:txBody>
      </p:sp>
    </p:spTree>
    <p:extLst>
      <p:ext uri="{BB962C8B-B14F-4D97-AF65-F5344CB8AC3E}">
        <p14:creationId xmlns:p14="http://schemas.microsoft.com/office/powerpoint/2010/main" val="75899135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37755" y="789099"/>
            <a:ext cx="2926641" cy="292664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Hva er ASP.NET MVC?</a:t>
            </a:r>
          </a:p>
        </p:txBody>
      </p:sp>
    </p:spTree>
    <p:extLst>
      <p:ext uri="{BB962C8B-B14F-4D97-AF65-F5344CB8AC3E}">
        <p14:creationId xmlns:p14="http://schemas.microsoft.com/office/powerpoint/2010/main" val="303173893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824497" cy="307777"/>
          </a:xfrm>
        </p:spPr>
        <p:txBody>
          <a:bodyPr/>
          <a:lstStyle/>
          <a:p>
            <a:r>
              <a:rPr lang="en-US" dirty="0" smtClean="0"/>
              <a:t>MAT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75091" y="3304566"/>
            <a:ext cx="3956769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0" rIns="9144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i="1" kern="1200" cap="all" spc="20" baseline="0">
                <a:solidFill>
                  <a:schemeClr val="accent1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nb-NO" dirty="0" smtClean="0">
                <a:solidFill>
                  <a:schemeClr val="tx1"/>
                </a:solidFill>
              </a:rPr>
              <a:t>Sushi (og pizza) om 45 min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3922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748095" cy="307777"/>
          </a:xfrm>
        </p:spPr>
        <p:txBody>
          <a:bodyPr/>
          <a:lstStyle/>
          <a:p>
            <a:r>
              <a:rPr lang="nb-NO" dirty="0" smtClean="0"/>
              <a:t>MODELL for web applikasjoner</a:t>
            </a:r>
            <a:endParaRPr lang="nb-NO" dirty="0"/>
          </a:p>
        </p:txBody>
      </p:sp>
      <p:sp>
        <p:nvSpPr>
          <p:cNvPr id="8" name="Rectangle 7"/>
          <p:cNvSpPr/>
          <p:nvPr/>
        </p:nvSpPr>
        <p:spPr>
          <a:xfrm>
            <a:off x="1547664" y="1628800"/>
            <a:ext cx="6238302" cy="100811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MVC</a:t>
            </a:r>
            <a:endParaRPr lang="nb-NO" sz="2800" dirty="0"/>
          </a:p>
        </p:txBody>
      </p:sp>
      <p:sp>
        <p:nvSpPr>
          <p:cNvPr id="9" name="Rectangle 8"/>
          <p:cNvSpPr/>
          <p:nvPr/>
        </p:nvSpPr>
        <p:spPr>
          <a:xfrm>
            <a:off x="1547664" y="2731765"/>
            <a:ext cx="6238302" cy="2520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 smtClean="0"/>
              <a:t>ASP.NET</a:t>
            </a:r>
            <a:br>
              <a:rPr lang="nb-NO" sz="2800" dirty="0" smtClean="0"/>
            </a:br>
            <a:r>
              <a:rPr lang="nb-NO" sz="2000" dirty="0" smtClean="0"/>
              <a:t>(Request, Response, Session, Cookies, </a:t>
            </a:r>
            <a:br>
              <a:rPr lang="nb-NO" sz="2000" dirty="0" smtClean="0"/>
            </a:br>
            <a:r>
              <a:rPr lang="nb-NO" sz="2000" dirty="0" smtClean="0"/>
              <a:t>QueryString, Master Pages)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376187705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366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858396" cy="307777"/>
          </a:xfrm>
        </p:spPr>
        <p:txBody>
          <a:bodyPr/>
          <a:lstStyle/>
          <a:p>
            <a:r>
              <a:rPr lang="nb-NO" dirty="0" smtClean="0"/>
              <a:t>En </a:t>
            </a:r>
            <a:r>
              <a:rPr lang="nb-NO" dirty="0" err="1" smtClean="0"/>
              <a:t>request</a:t>
            </a:r>
            <a:r>
              <a:rPr lang="nb-NO" dirty="0" smtClean="0"/>
              <a:t> i 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851920" y="2096852"/>
            <a:ext cx="3672408" cy="3492388"/>
          </a:xfrm>
          <a:prstGeom prst="rect">
            <a:avLst/>
          </a:prstGeom>
          <a:solidFill>
            <a:srgbClr val="DAD6CB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31" name="Picture 2" descr="http://aux2.iconpedia.net/uploads/42798552780739088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052736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31" idx="3"/>
            <a:endCxn id="30" idx="0"/>
          </p:cNvCxnSpPr>
          <p:nvPr/>
        </p:nvCxnSpPr>
        <p:spPr>
          <a:xfrm>
            <a:off x="2483768" y="1628800"/>
            <a:ext cx="3204356" cy="468052"/>
          </a:xfrm>
          <a:prstGeom prst="bentConnector2">
            <a:avLst/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2843808" y="12687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Request (GET, POST)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4" name="Elbow Connector 33"/>
          <p:cNvCxnSpPr>
            <a:stCxn id="30" idx="2"/>
            <a:endCxn id="31" idx="2"/>
          </p:cNvCxnSpPr>
          <p:nvPr/>
        </p:nvCxnSpPr>
        <p:spPr>
          <a:xfrm rot="5400000" flipH="1">
            <a:off x="2105726" y="2006842"/>
            <a:ext cx="3384376" cy="3780420"/>
          </a:xfrm>
          <a:prstGeom prst="bentConnector3">
            <a:avLst>
              <a:gd name="adj1" fmla="val -6755"/>
            </a:avLst>
          </a:prstGeom>
          <a:noFill/>
          <a:ln w="38100" cap="flat" cmpd="sng" algn="ctr">
            <a:solidFill>
              <a:srgbClr val="32261A"/>
            </a:solidFill>
            <a:prstDash val="dash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059832" y="5867980"/>
            <a:ext cx="118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Response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37856" y="2204864"/>
            <a:ext cx="3312368" cy="648072"/>
          </a:xfrm>
          <a:prstGeom prst="rect">
            <a:avLst/>
          </a:prstGeom>
          <a:solidFill>
            <a:srgbClr val="857362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Routing Engine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44727" y="3501008"/>
            <a:ext cx="3312368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Controller (Action)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940151" y="4725144"/>
            <a:ext cx="1416943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Model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stCxn id="36" idx="2"/>
            <a:endCxn id="37" idx="0"/>
          </p:cNvCxnSpPr>
          <p:nvPr/>
        </p:nvCxnSpPr>
        <p:spPr>
          <a:xfrm>
            <a:off x="5694040" y="2852936"/>
            <a:ext cx="6871" cy="648072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2"/>
            <a:endCxn id="42" idx="0"/>
          </p:cNvCxnSpPr>
          <p:nvPr/>
        </p:nvCxnSpPr>
        <p:spPr>
          <a:xfrm flipH="1">
            <a:off x="4864900" y="4149080"/>
            <a:ext cx="836011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8" idx="0"/>
          </p:cNvCxnSpPr>
          <p:nvPr/>
        </p:nvCxnSpPr>
        <p:spPr>
          <a:xfrm>
            <a:off x="5700911" y="4149080"/>
            <a:ext cx="947712" cy="576064"/>
          </a:xfrm>
          <a:prstGeom prst="straightConnector1">
            <a:avLst/>
          </a:prstGeom>
          <a:noFill/>
          <a:ln w="38100" cap="flat" cmpd="sng" algn="ctr">
            <a:solidFill>
              <a:srgbClr val="32261A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Rectangle 41"/>
          <p:cNvSpPr/>
          <p:nvPr/>
        </p:nvSpPr>
        <p:spPr>
          <a:xfrm>
            <a:off x="4044727" y="4725144"/>
            <a:ext cx="1640346" cy="648072"/>
          </a:xfrm>
          <a:prstGeom prst="rect">
            <a:avLst/>
          </a:prstGeom>
          <a:solidFill>
            <a:srgbClr val="106470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View, Json, File, XML</a:t>
            </a:r>
            <a:endParaRPr kumimoji="0" lang="nb-NO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2690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 animBg="1"/>
      <p:bldP spid="38" grpId="0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274052" cy="307777"/>
          </a:xfrm>
        </p:spPr>
        <p:txBody>
          <a:bodyPr/>
          <a:lstStyle/>
          <a:p>
            <a:r>
              <a:rPr lang="nb-NO" dirty="0" smtClean="0"/>
              <a:t>ASP.NET MVC Routing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800" dirty="0" smtClean="0"/>
              <a:t>Har to ansvar: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Mappe </a:t>
            </a:r>
            <a:r>
              <a:rPr lang="nb-NO" sz="2400" dirty="0" smtClean="0"/>
              <a:t>innkommende </a:t>
            </a:r>
            <a:r>
              <a:rPr lang="nb-NO" sz="2400" dirty="0"/>
              <a:t>URL til Controller &amp; Action</a:t>
            </a:r>
          </a:p>
          <a:p>
            <a:pPr marL="993600" lvl="1" indent="-457200">
              <a:lnSpc>
                <a:spcPct val="100000"/>
              </a:lnSpc>
              <a:buFont typeface="+mj-lt"/>
              <a:buAutoNum type="arabicPeriod"/>
            </a:pPr>
            <a:r>
              <a:rPr lang="nb-NO" sz="2400" dirty="0"/>
              <a:t>Lage utgående URL for lenker etc</a:t>
            </a:r>
            <a:r>
              <a:rPr lang="nb-NO" sz="2400" dirty="0" smtClean="0"/>
              <a:t>.</a:t>
            </a:r>
            <a:endParaRPr lang="nb-NO" sz="2000" dirty="0" smtClean="0"/>
          </a:p>
        </p:txBody>
      </p:sp>
      <p:pic>
        <p:nvPicPr>
          <p:cNvPr id="5" name="Picture 8" descr="http://www.samer.no/start/dill/tbane_k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3557" y="3215374"/>
            <a:ext cx="6629365" cy="299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1428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03301" cy="307777"/>
          </a:xfrm>
        </p:spPr>
        <p:txBody>
          <a:bodyPr/>
          <a:lstStyle/>
          <a:p>
            <a:r>
              <a:rPr lang="nb-NO" dirty="0" smtClean="0"/>
              <a:t>Mappe Innkommende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520" y="1386642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latin typeface="Consolas"/>
              </a:rPr>
              <a:t>routes.MapRoute(</a:t>
            </a:r>
          </a:p>
          <a:p>
            <a:r>
              <a:rPr lang="nb-NO" sz="1600" dirty="0">
                <a:latin typeface="Consolas"/>
              </a:rPr>
              <a:t>    </a:t>
            </a:r>
            <a:r>
              <a:rPr lang="nb-NO" sz="1600" dirty="0">
                <a:solidFill>
                  <a:srgbClr val="A31515"/>
                </a:solidFill>
                <a:latin typeface="Consolas"/>
              </a:rPr>
              <a:t>"Default"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nb-NO" sz="1600" dirty="0">
                <a:solidFill>
                  <a:srgbClr val="008000"/>
                </a:solidFill>
                <a:latin typeface="Consolas"/>
              </a:rPr>
              <a:t>// Route name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"{controller}/{action}/{id}"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1600" dirty="0">
                <a:solidFill>
                  <a:srgbClr val="008000"/>
                </a:solidFill>
                <a:latin typeface="Consolas"/>
              </a:rPr>
              <a:t>// URL with parameters</a:t>
            </a:r>
            <a:endParaRPr lang="en-US" sz="1600" dirty="0">
              <a:solidFill>
                <a:prstClr val="black"/>
              </a:solidFill>
              <a:latin typeface="Consolas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controller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"Home"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action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, id =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UrlParameter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.Optional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}</a:t>
            </a:r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25653"/>
              </p:ext>
            </p:extLst>
          </p:nvPr>
        </p:nvGraphicFramePr>
        <p:xfrm>
          <a:off x="323528" y="3212976"/>
          <a:ext cx="84249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/>
                <a:gridCol w="1872208"/>
                <a:gridCol w="2160240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Url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Controller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Action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Id</a:t>
                      </a:r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Home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Index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 smtClean="0"/>
                        <a:t>/People/Edit/123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People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Edit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123</a:t>
                      </a:r>
                      <a:endParaRPr lang="nb-NO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53172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59355" cy="307777"/>
          </a:xfrm>
        </p:spPr>
        <p:txBody>
          <a:bodyPr/>
          <a:lstStyle/>
          <a:p>
            <a:r>
              <a:rPr lang="nb-NO" dirty="0" smtClean="0"/>
              <a:t>Lage utgående Url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dirty="0" smtClean="0"/>
              <a:t>Lar deg lage lenker uten å tenke på URL: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461293" y="5467344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="/Archive/27-07-2011"&gt;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Articles today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536426" y="1890809"/>
            <a:ext cx="6033541" cy="5289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1292" y="1752249"/>
            <a:ext cx="7963158" cy="1874039"/>
            <a:chOff x="461292" y="1812407"/>
            <a:chExt cx="7963158" cy="1874039"/>
          </a:xfrm>
        </p:grpSpPr>
        <p:sp>
          <p:nvSpPr>
            <p:cNvPr id="5" name="Rectangle 4"/>
            <p:cNvSpPr/>
            <p:nvPr/>
          </p:nvSpPr>
          <p:spPr>
            <a:xfrm>
              <a:off x="536426" y="1932120"/>
              <a:ext cx="595840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Consolas"/>
                </a:rPr>
                <a:t>@</a:t>
              </a:r>
              <a:r>
                <a:rPr lang="en-US" dirty="0" err="1" smtClean="0">
                  <a:latin typeface="Consolas"/>
                </a:rPr>
                <a:t>Html.ActionLink</a:t>
              </a:r>
              <a:r>
                <a:rPr lang="en-US" dirty="0">
                  <a:latin typeface="Consolas"/>
                </a:rPr>
                <a:t>(</a:t>
              </a:r>
              <a:r>
                <a:rPr lang="en-US" dirty="0">
                  <a:solidFill>
                    <a:srgbClr val="A31515"/>
                  </a:solidFill>
                  <a:latin typeface="Consolas"/>
                </a:rPr>
                <a:t>"Go Home"</a:t>
              </a:r>
              <a:r>
                <a:rPr lang="en-US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en-US" dirty="0">
                  <a:solidFill>
                    <a:srgbClr val="A31515"/>
                  </a:solidFill>
                  <a:latin typeface="Consolas"/>
                </a:rPr>
                <a:t>"Index"</a:t>
              </a:r>
              <a:r>
                <a:rPr lang="en-US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en-US" dirty="0">
                  <a:solidFill>
                    <a:srgbClr val="A31515"/>
                  </a:solidFill>
                  <a:latin typeface="Consolas"/>
                </a:rPr>
                <a:t>"Home</a:t>
              </a:r>
              <a:r>
                <a:rPr lang="en-US" dirty="0" smtClean="0">
                  <a:solidFill>
                    <a:srgbClr val="A31515"/>
                  </a:solidFill>
                  <a:latin typeface="Consolas"/>
                </a:rPr>
                <a:t>"</a:t>
              </a:r>
              <a:r>
                <a:rPr lang="en-US" dirty="0" smtClean="0">
                  <a:solidFill>
                    <a:prstClr val="black"/>
                  </a:solidFill>
                  <a:latin typeface="Consolas"/>
                </a:rPr>
                <a:t>);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Consolas"/>
                </a:rPr>
                <a:t/>
              </a:r>
              <a:br>
                <a:rPr lang="en-US" dirty="0" smtClean="0">
                  <a:solidFill>
                    <a:srgbClr val="0000FF"/>
                  </a:solidFill>
                  <a:latin typeface="Consolas"/>
                </a:rPr>
              </a:br>
              <a:endParaRPr lang="en-US" dirty="0" smtClean="0">
                <a:solidFill>
                  <a:srgbClr val="0000FF"/>
                </a:solidFill>
                <a:latin typeface="Consolas"/>
              </a:endParaRPr>
            </a:p>
            <a:p>
              <a:endParaRPr lang="en-US" dirty="0" smtClean="0">
                <a:solidFill>
                  <a:srgbClr val="0000FF"/>
                </a:solidFill>
                <a:latin typeface="Consolas"/>
              </a:endParaRPr>
            </a:p>
            <a:p>
              <a:r>
                <a:rPr lang="en-US" dirty="0" smtClean="0">
                  <a:solidFill>
                    <a:srgbClr val="0000FF"/>
                  </a:solidFill>
                  <a:latin typeface="Consolas"/>
                </a:rPr>
                <a:t>&lt;</a:t>
              </a:r>
              <a:r>
                <a:rPr lang="en-US" dirty="0">
                  <a:solidFill>
                    <a:srgbClr val="800000"/>
                  </a:solidFill>
                  <a:latin typeface="Consolas"/>
                </a:rPr>
                <a:t>a</a:t>
              </a:r>
              <a:r>
                <a:rPr lang="en-US" dirty="0">
                  <a:solidFill>
                    <a:prstClr val="black"/>
                  </a:solidFill>
                  <a:latin typeface="Consolas"/>
                </a:rPr>
                <a:t> </a:t>
              </a:r>
              <a:r>
                <a:rPr lang="en-US" dirty="0" err="1">
                  <a:solidFill>
                    <a:srgbClr val="FF0000"/>
                  </a:solidFill>
                  <a:latin typeface="Consolas"/>
                </a:rPr>
                <a:t>href</a:t>
              </a:r>
              <a:r>
                <a:rPr lang="en-US" dirty="0">
                  <a:solidFill>
                    <a:srgbClr val="0000FF"/>
                  </a:solidFill>
                  <a:latin typeface="Consolas"/>
                </a:rPr>
                <a:t>="/Home/Index"&gt;</a:t>
              </a:r>
              <a:r>
                <a:rPr lang="en-US" dirty="0">
                  <a:solidFill>
                    <a:prstClr val="black"/>
                  </a:solidFill>
                  <a:latin typeface="Consolas"/>
                </a:rPr>
                <a:t>Go Home</a:t>
              </a:r>
              <a:r>
                <a:rPr lang="en-US" dirty="0">
                  <a:solidFill>
                    <a:srgbClr val="0000FF"/>
                  </a:solidFill>
                  <a:latin typeface="Consolas"/>
                </a:rPr>
                <a:t>&lt;/</a:t>
              </a:r>
              <a:r>
                <a:rPr lang="en-US" dirty="0">
                  <a:solidFill>
                    <a:srgbClr val="800000"/>
                  </a:solidFill>
                  <a:latin typeface="Consolas"/>
                </a:rPr>
                <a:t>a</a:t>
              </a:r>
              <a:r>
                <a:rPr lang="en-US" dirty="0">
                  <a:solidFill>
                    <a:srgbClr val="0000FF"/>
                  </a:solidFill>
                  <a:latin typeface="Consolas"/>
                </a:rPr>
                <a:t>&gt;</a:t>
              </a:r>
            </a:p>
            <a:p>
              <a:endParaRPr lang="en-US" dirty="0">
                <a:solidFill>
                  <a:prstClr val="black"/>
                </a:solidFill>
                <a:latin typeface="Consola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61293" y="1812407"/>
              <a:ext cx="7963157" cy="6858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1292" y="2872493"/>
              <a:ext cx="7963157" cy="6858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1293" y="4230592"/>
            <a:ext cx="8431189" cy="897963"/>
            <a:chOff x="461291" y="4684689"/>
            <a:chExt cx="8431189" cy="897963"/>
          </a:xfrm>
        </p:grpSpPr>
        <p:sp>
          <p:nvSpPr>
            <p:cNvPr id="6" name="Rectangle 5"/>
            <p:cNvSpPr/>
            <p:nvPr/>
          </p:nvSpPr>
          <p:spPr>
            <a:xfrm>
              <a:off x="611560" y="4813054"/>
              <a:ext cx="82809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dirty="0" smtClean="0">
                  <a:latin typeface="Consolas"/>
                </a:rPr>
                <a:t>@Html.ActionLink</a:t>
              </a:r>
              <a:r>
                <a:rPr lang="nb-NO" dirty="0">
                  <a:latin typeface="Consolas"/>
                </a:rPr>
                <a:t>(</a:t>
              </a:r>
              <a:r>
                <a:rPr lang="nb-NO" dirty="0">
                  <a:solidFill>
                    <a:srgbClr val="A31515"/>
                  </a:solidFill>
                  <a:latin typeface="Consolas"/>
                </a:rPr>
                <a:t>"Articles today"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nb-NO" dirty="0">
                  <a:solidFill>
                    <a:srgbClr val="A31515"/>
                  </a:solidFill>
                  <a:latin typeface="Consolas"/>
                </a:rPr>
                <a:t>"Entry"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nb-NO" dirty="0">
                  <a:solidFill>
                    <a:srgbClr val="A31515"/>
                  </a:solidFill>
                  <a:latin typeface="Consolas"/>
                </a:rPr>
                <a:t>"Archive"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, </a:t>
              </a:r>
              <a:r>
                <a:rPr lang="nb-NO" dirty="0" smtClean="0">
                  <a:solidFill>
                    <a:prstClr val="black"/>
                  </a:solidFill>
                  <a:latin typeface="Consolas"/>
                </a:rPr>
                <a:t/>
              </a:r>
              <a:br>
                <a:rPr lang="nb-NO" dirty="0" smtClean="0">
                  <a:solidFill>
                    <a:prstClr val="black"/>
                  </a:solidFill>
                  <a:latin typeface="Consolas"/>
                </a:rPr>
              </a:br>
              <a:r>
                <a:rPr lang="nb-NO" dirty="0" smtClean="0">
                  <a:solidFill>
                    <a:prstClr val="black"/>
                  </a:solidFill>
                  <a:latin typeface="Consolas"/>
                </a:rPr>
                <a:t>		  </a:t>
              </a:r>
              <a:r>
                <a:rPr lang="nb-NO" dirty="0" smtClean="0">
                  <a:solidFill>
                    <a:srgbClr val="0000FF"/>
                  </a:solidFill>
                  <a:latin typeface="Consolas"/>
                </a:rPr>
                <a:t>new</a:t>
              </a:r>
              <a:r>
                <a:rPr lang="nb-NO" dirty="0" smtClean="0">
                  <a:solidFill>
                    <a:prstClr val="black"/>
                  </a:solidFill>
                  <a:latin typeface="Consolas"/>
                </a:rPr>
                <a:t> 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{ entryDate = </a:t>
              </a:r>
              <a:r>
                <a:rPr lang="nb-NO" dirty="0">
                  <a:solidFill>
                    <a:srgbClr val="2B91AF"/>
                  </a:solidFill>
                  <a:latin typeface="Consolas"/>
                </a:rPr>
                <a:t>DateTime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.Today}, </a:t>
              </a:r>
              <a:r>
                <a:rPr lang="nb-NO" dirty="0">
                  <a:solidFill>
                    <a:srgbClr val="0000FF"/>
                  </a:solidFill>
                  <a:latin typeface="Consolas"/>
                </a:rPr>
                <a:t>null</a:t>
              </a:r>
              <a:r>
                <a:rPr lang="nb-NO" dirty="0">
                  <a:solidFill>
                    <a:prstClr val="black"/>
                  </a:solidFill>
                  <a:latin typeface="Consolas"/>
                </a:rPr>
                <a:t>);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1291" y="4684689"/>
              <a:ext cx="7963157" cy="89796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spcAft>
                  <a:spcPts val="400"/>
                </a:spcAft>
              </a:pPr>
              <a:endParaRPr lang="nb-NO" sz="1400" dirty="0" err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61291" y="5273414"/>
            <a:ext cx="7963157" cy="6858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08897" y="1757276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03174" y="2859419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*.html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43627" y="4263701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37904" y="5313455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*.html</a:t>
            </a:r>
          </a:p>
        </p:txBody>
      </p:sp>
    </p:spTree>
    <p:extLst>
      <p:ext uri="{BB962C8B-B14F-4D97-AF65-F5344CB8AC3E}">
        <p14:creationId xmlns:p14="http://schemas.microsoft.com/office/powerpoint/2010/main" val="118331088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0" y="1014983"/>
            <a:ext cx="3649462" cy="566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915268" cy="307777"/>
          </a:xfrm>
        </p:spPr>
        <p:txBody>
          <a:bodyPr/>
          <a:lstStyle/>
          <a:p>
            <a:r>
              <a:rPr lang="nb-NO" dirty="0" smtClean="0"/>
              <a:t>Asp.net mvc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074010" y="2772478"/>
            <a:ext cx="104139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80750" y="3266072"/>
            <a:ext cx="104139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74010" y="3525379"/>
            <a:ext cx="1041393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70448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0" y="1014983"/>
            <a:ext cx="3649462" cy="566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952312" cy="307777"/>
          </a:xfrm>
        </p:spPr>
        <p:txBody>
          <a:bodyPr/>
          <a:lstStyle/>
          <a:p>
            <a:r>
              <a:rPr lang="nb-NO" dirty="0" err="1" smtClean="0"/>
              <a:t>Asp.net</a:t>
            </a:r>
            <a:r>
              <a:rPr lang="nb-NO" dirty="0" smtClean="0"/>
              <a:t> </a:t>
            </a:r>
            <a:r>
              <a:rPr lang="nb-NO" dirty="0" err="1" smtClean="0"/>
              <a:t>mvc</a:t>
            </a:r>
            <a:r>
              <a:rPr lang="nb-NO" dirty="0" smtClean="0"/>
              <a:t> </a:t>
            </a:r>
            <a:r>
              <a:rPr lang="nb-NO" dirty="0" err="1" smtClean="0"/>
              <a:t>conventions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83936" y="2392787"/>
            <a:ext cx="55983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HomeController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: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Controller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6639" y="1196752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HTTP GET: /Home/Index</a:t>
            </a:r>
            <a:endParaRPr lang="nb-NO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59632" y="2996040"/>
            <a:ext cx="1584176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59912" y="3864542"/>
            <a:ext cx="854968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47664" y="4011692"/>
            <a:ext cx="1080120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786754" y="2731839"/>
            <a:ext cx="427484" cy="0"/>
          </a:xfrm>
          <a:prstGeom prst="line">
            <a:avLst/>
          </a:prstGeom>
          <a:ln w="19050">
            <a:solidFill>
              <a:srgbClr val="F04E5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5700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1000" y="2918241"/>
            <a:ext cx="2778013" cy="277801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200" dirty="0" smtClean="0">
                <a:solidFill>
                  <a:schemeClr val="bg1"/>
                </a:solidFill>
              </a:rPr>
              <a:t>Demo</a:t>
            </a:r>
            <a:r>
              <a:rPr lang="nb-NO" sz="3200" dirty="0">
                <a:solidFill>
                  <a:schemeClr val="bg1"/>
                </a:solidFill>
              </a:rPr>
              <a:t/>
            </a:r>
            <a:br>
              <a:rPr lang="nb-NO" sz="3200" dirty="0">
                <a:solidFill>
                  <a:schemeClr val="bg1"/>
                </a:solidFill>
              </a:rPr>
            </a:br>
            <a:r>
              <a:rPr lang="nb-NO" sz="2400" dirty="0" err="1" smtClean="0">
                <a:solidFill>
                  <a:schemeClr val="bg1"/>
                </a:solidFill>
              </a:rPr>
              <a:t>Hello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smtClean="0">
                <a:solidFill>
                  <a:schemeClr val="bg1"/>
                </a:solidFill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3878997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32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Lag to sider som lenker til hverandre</a:t>
            </a:r>
          </a:p>
        </p:txBody>
      </p:sp>
    </p:spTree>
    <p:extLst>
      <p:ext uri="{BB962C8B-B14F-4D97-AF65-F5344CB8AC3E}">
        <p14:creationId xmlns:p14="http://schemas.microsoft.com/office/powerpoint/2010/main" val="215902552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65575" cy="307777"/>
          </a:xfrm>
        </p:spPr>
        <p:txBody>
          <a:bodyPr/>
          <a:lstStyle/>
          <a:p>
            <a:r>
              <a:rPr lang="nb-NO" dirty="0" smtClean="0"/>
              <a:t>Hvem er vi?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s://intern.bekk.no/Employees/ViewEmployeeImage.ashx?thumbnail=true&amp;thumbsize=235&amp;employee=57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" b="7234"/>
          <a:stretch/>
        </p:blipFill>
        <p:spPr bwMode="auto">
          <a:xfrm>
            <a:off x="814099" y="2130845"/>
            <a:ext cx="1914525" cy="191452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ntern.bekk.no/Employees/ViewEmployeeImage.ashx?thumbnail=true&amp;thumbsize=235&amp;employee=66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" b="7234"/>
          <a:stretch/>
        </p:blipFill>
        <p:spPr bwMode="auto">
          <a:xfrm>
            <a:off x="3512391" y="2130845"/>
            <a:ext cx="1914525" cy="191452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ntern.bekk.no/Employees/ViewEmployeeImage.ashx?thumbnail=true&amp;thumbsize=235&amp;employee=27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4" b="7234"/>
          <a:stretch/>
        </p:blipFill>
        <p:spPr bwMode="auto">
          <a:xfrm>
            <a:off x="6210683" y="2130845"/>
            <a:ext cx="1914525" cy="191452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18352" y="4391526"/>
            <a:ext cx="90601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700" dirty="0" smtClean="0"/>
              <a:t>Fredrik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16644" y="4391525"/>
            <a:ext cx="86914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700" dirty="0" smtClean="0"/>
              <a:t>Ingvild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77453" y="4391526"/>
            <a:ext cx="78098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700" dirty="0" smtClean="0"/>
              <a:t>Espen</a:t>
            </a:r>
          </a:p>
        </p:txBody>
      </p:sp>
    </p:spTree>
    <p:extLst>
      <p:ext uri="{BB962C8B-B14F-4D97-AF65-F5344CB8AC3E}">
        <p14:creationId xmlns:p14="http://schemas.microsoft.com/office/powerpoint/2010/main" val="251982359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092591" cy="307777"/>
          </a:xfrm>
        </p:spPr>
        <p:txBody>
          <a:bodyPr/>
          <a:lstStyle/>
          <a:p>
            <a:r>
              <a:rPr lang="nb-NO" dirty="0" err="1" smtClean="0"/>
              <a:t>Views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/>
              <a:t>Ansvarlig for generering av </a:t>
            </a:r>
            <a:r>
              <a:rPr lang="nb-NO" sz="2400" dirty="0" smtClean="0"/>
              <a:t>HTML</a:t>
            </a:r>
            <a:br>
              <a:rPr lang="nb-NO" sz="2400" dirty="0" smtClean="0"/>
            </a:br>
            <a:endParaRPr lang="nb-NO" sz="24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400" dirty="0" smtClean="0"/>
              <a:t>Razor </a:t>
            </a:r>
            <a:r>
              <a:rPr lang="nb-NO" sz="2400" dirty="0"/>
              <a:t>er </a:t>
            </a:r>
            <a:r>
              <a:rPr lang="nb-NO" sz="2400" dirty="0" smtClean="0"/>
              <a:t>View Enginen </a:t>
            </a:r>
            <a:r>
              <a:rPr lang="nb-NO" sz="2400" dirty="0"/>
              <a:t>fra Microsoft basert på C</a:t>
            </a:r>
            <a:r>
              <a:rPr lang="nb-NO" sz="2400" dirty="0" smtClean="0"/>
              <a:t>#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Fokus </a:t>
            </a:r>
            <a:r>
              <a:rPr lang="nb-NO" sz="2000" dirty="0"/>
              <a:t>på bedre flyt mellom kode og </a:t>
            </a:r>
            <a:r>
              <a:rPr lang="nb-NO" sz="2000" dirty="0" err="1"/>
              <a:t>markup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4735852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43923"/>
            <a:ext cx="8136904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if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== 0)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no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}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else</a:t>
            </a:r>
            <a:r>
              <a:rPr lang="en-US" dirty="0">
                <a:latin typeface="Consolas"/>
                <a:ea typeface="Calibri"/>
                <a:cs typeface="Times New Roman"/>
              </a:rPr>
              <a:t> 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We have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Model.Products.Count</a:t>
            </a:r>
            <a:r>
              <a:rPr lang="en-US" dirty="0">
                <a:latin typeface="Consolas"/>
                <a:ea typeface="Calibri"/>
                <a:cs typeface="Times New Roman"/>
              </a:rPr>
              <a:t> products for you...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 smtClean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1293" y="1504327"/>
            <a:ext cx="8270014" cy="22134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78188" y="159003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</p:spTree>
    <p:extLst>
      <p:ext uri="{BB962C8B-B14F-4D97-AF65-F5344CB8AC3E}">
        <p14:creationId xmlns:p14="http://schemas.microsoft.com/office/powerpoint/2010/main" val="275827262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775829" cy="307777"/>
          </a:xfrm>
        </p:spPr>
        <p:txBody>
          <a:bodyPr/>
          <a:lstStyle/>
          <a:p>
            <a:r>
              <a:rPr lang="nb-NO" dirty="0" err="1" smtClean="0"/>
              <a:t>Razor</a:t>
            </a:r>
            <a:r>
              <a:rPr lang="nb-NO" dirty="0" smtClean="0"/>
              <a:t> eksempler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700808"/>
            <a:ext cx="7920880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Hello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00"/>
                </a:solidFill>
                <a:latin typeface="Consolas"/>
                <a:ea typeface="Calibri"/>
                <a:cs typeface="Times New Roman"/>
              </a:rPr>
              <a:t>name </a:t>
            </a:r>
            <a:r>
              <a:rPr lang="en-US" dirty="0">
                <a:latin typeface="Consolas"/>
                <a:ea typeface="Calibri"/>
                <a:cs typeface="Times New Roman"/>
              </a:rPr>
              <a:t>it is year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DateTime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.Now.Year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1293" y="1504328"/>
            <a:ext cx="8270014" cy="84183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8188" y="159003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</p:spTree>
    <p:extLst>
      <p:ext uri="{BB962C8B-B14F-4D97-AF65-F5344CB8AC3E}">
        <p14:creationId xmlns:p14="http://schemas.microsoft.com/office/powerpoint/2010/main" val="135997510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580653" cy="307777"/>
          </a:xfrm>
        </p:spPr>
        <p:txBody>
          <a:bodyPr/>
          <a:lstStyle/>
          <a:p>
            <a:r>
              <a:rPr lang="nb-NO" dirty="0" smtClean="0"/>
              <a:t>Dynamiske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7584" y="1340768"/>
            <a:ext cx="59766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ViewBag.Message = 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"Hello World"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;   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362" y="3219450"/>
            <a:ext cx="4456718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dirty="0">
                <a:latin typeface="Consolas"/>
                <a:ea typeface="Calibri"/>
                <a:cs typeface="Times New Roman"/>
              </a:rPr>
              <a:t>ViewBag.Message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h3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1293" y="3140627"/>
            <a:ext cx="8270014" cy="60119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78188" y="3190237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293" y="1276600"/>
            <a:ext cx="8270014" cy="162022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54895" y="1340768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</p:spTree>
    <p:extLst>
      <p:ext uri="{BB962C8B-B14F-4D97-AF65-F5344CB8AC3E}">
        <p14:creationId xmlns:p14="http://schemas.microsoft.com/office/powerpoint/2010/main" val="318782007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10664" cy="307777"/>
          </a:xfrm>
        </p:spPr>
        <p:txBody>
          <a:bodyPr/>
          <a:lstStyle/>
          <a:p>
            <a:r>
              <a:rPr lang="nb-NO" dirty="0" smtClean="0"/>
              <a:t>Modeller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Klasser som representerer domene/datamodellen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568" y="1844824"/>
            <a:ext cx="5742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54895" y="1844824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1293" y="1844824"/>
            <a:ext cx="8270014" cy="189699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4541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092742" cy="307777"/>
          </a:xfrm>
        </p:spPr>
        <p:txBody>
          <a:bodyPr/>
          <a:lstStyle/>
          <a:p>
            <a:r>
              <a:rPr lang="nb-NO" dirty="0" smtClean="0"/>
              <a:t>Sterkt typede </a:t>
            </a:r>
            <a:r>
              <a:rPr lang="nb-NO" dirty="0" err="1" smtClean="0"/>
              <a:t>View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Angi typen som vil bli brukt som Model for et </a:t>
            </a:r>
            <a:r>
              <a:rPr lang="nb-NO" sz="2000" dirty="0" err="1" smtClean="0"/>
              <a:t>View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827584" y="1809398"/>
            <a:ext cx="74168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Index()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personer =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List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&lt;</a:t>
            </a:r>
            <a:r>
              <a:rPr lang="nb-NO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&gt; 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Patric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 Bateman"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},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{ Name = 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"Two Face"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};</a:t>
            </a:r>
          </a:p>
          <a:p>
            <a:r>
              <a:rPr lang="nb-NO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sz="1600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sz="1600" dirty="0">
                <a:solidFill>
                  <a:prstClr val="black"/>
                </a:solidFill>
                <a:latin typeface="Consolas"/>
              </a:rPr>
              <a:t> View(personer);</a:t>
            </a:r>
          </a:p>
          <a:p>
            <a:r>
              <a:rPr lang="nb-NO" sz="1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sz="1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4646" y="4005064"/>
            <a:ext cx="6678488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@model 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IEnumerable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&lt;MvcKurs.Models.</a:t>
            </a:r>
            <a:r>
              <a:rPr lang="nb-NO" sz="1600" dirty="0">
                <a:solidFill>
                  <a:srgbClr val="2B91AF"/>
                </a:solidFill>
                <a:latin typeface="Consolas"/>
                <a:ea typeface="Calibri"/>
                <a:cs typeface="Times New Roman"/>
              </a:rPr>
              <a:t>Person</a:t>
            </a:r>
            <a:r>
              <a:rPr lang="nb-NO" sz="1600" dirty="0" smtClean="0"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/>
            </a:r>
            <a:b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</a:b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foreach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(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var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person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in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Model) {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person.Name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li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latin typeface="Consolas"/>
                <a:ea typeface="Calibri"/>
                <a:cs typeface="Times New Roman"/>
              </a:rPr>
              <a:t>    }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ul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1293" y="1809398"/>
            <a:ext cx="8270014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4895" y="1844824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293" y="4056112"/>
            <a:ext cx="8270014" cy="174021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1208" y="4066923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</p:spTree>
    <p:extLst>
      <p:ext uri="{BB962C8B-B14F-4D97-AF65-F5344CB8AC3E}">
        <p14:creationId xmlns:p14="http://schemas.microsoft.com/office/powerpoint/2010/main" val="33704111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Utlisting av personer</a:t>
            </a:r>
          </a:p>
        </p:txBody>
      </p:sp>
    </p:spTree>
    <p:extLst>
      <p:ext uri="{BB962C8B-B14F-4D97-AF65-F5344CB8AC3E}">
        <p14:creationId xmlns:p14="http://schemas.microsoft.com/office/powerpoint/2010/main" val="177475898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3472759" cy="307777"/>
          </a:xfrm>
        </p:spPr>
        <p:txBody>
          <a:bodyPr/>
          <a:lstStyle/>
          <a:p>
            <a:r>
              <a:rPr lang="nb-NO" dirty="0" smtClean="0"/>
              <a:t>Sende Data Til Server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Action kan enten være HTTP GET eller HTTP </a:t>
            </a:r>
            <a:r>
              <a:rPr lang="nb-NO" sz="2000" dirty="0" smtClean="0"/>
              <a:t>POST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En </a:t>
            </a:r>
            <a:r>
              <a:rPr lang="nb-NO" sz="2000" dirty="0"/>
              <a:t>Action kan ta i </a:t>
            </a:r>
            <a:r>
              <a:rPr lang="nb-NO" sz="2000" dirty="0" smtClean="0"/>
              <a:t>mot et modell </a:t>
            </a:r>
            <a:r>
              <a:rPr lang="nb-NO" sz="2000" dirty="0"/>
              <a:t>objekt som </a:t>
            </a:r>
            <a:r>
              <a:rPr lang="nb-NO" sz="2000" dirty="0" smtClean="0"/>
              <a:t>parameter</a:t>
            </a:r>
            <a:endParaRPr lang="nb-NO" sz="2000" dirty="0"/>
          </a:p>
        </p:txBody>
      </p:sp>
      <p:sp>
        <p:nvSpPr>
          <p:cNvPr id="4" name="Rectangle 3"/>
          <p:cNvSpPr/>
          <p:nvPr/>
        </p:nvSpPr>
        <p:spPr>
          <a:xfrm>
            <a:off x="611560" y="2366878"/>
            <a:ext cx="62464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View();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321623" y="2315900"/>
            <a:ext cx="8270014" cy="13296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23731" y="2366878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5225" y="4298665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  <p:sp>
        <p:nvSpPr>
          <p:cNvPr id="8" name="Rectangle 7"/>
          <p:cNvSpPr/>
          <p:nvPr/>
        </p:nvSpPr>
        <p:spPr>
          <a:xfrm>
            <a:off x="321623" y="4274152"/>
            <a:ext cx="8270014" cy="166944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02816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5" name="Rectangle 4"/>
          <p:cNvSpPr/>
          <p:nvPr/>
        </p:nvSpPr>
        <p:spPr>
          <a:xfrm>
            <a:off x="539552" y="1844824"/>
            <a:ext cx="8280920" cy="4658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using</a:t>
            </a:r>
            <a:r>
              <a:rPr lang="en-US" dirty="0">
                <a:latin typeface="Consolas"/>
                <a:ea typeface="Calibri"/>
                <a:cs typeface="Times New Roman"/>
              </a:rPr>
              <a:t> (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Html.BeginForm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(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Create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, 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Home</a:t>
            </a:r>
            <a:r>
              <a:rPr lang="en-US" dirty="0">
                <a:latin typeface="Consolas"/>
                <a:ea typeface="Calibri"/>
                <a:cs typeface="Times New Roman"/>
              </a:rPr>
              <a:t>"</a:t>
            </a:r>
            <a:r>
              <a:rPr lang="en-US" dirty="0" smtClean="0">
                <a:latin typeface="Consolas"/>
                <a:ea typeface="Calibri"/>
                <a:cs typeface="Times New Roman"/>
              </a:rPr>
              <a:t>)) </a:t>
            </a:r>
            <a:r>
              <a:rPr lang="en-US" dirty="0">
                <a:latin typeface="Consolas"/>
                <a:ea typeface="Calibri"/>
                <a:cs typeface="Times New Roman"/>
              </a:rPr>
              <a:t>{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 err="1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Html.LabelFor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Html.EditorFor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r>
              <a:rPr lang="en-US" dirty="0">
                <a:highlight>
                  <a:srgbClr val="FFFF00"/>
                </a:highlight>
                <a:latin typeface="Consolas"/>
                <a:ea typeface="Calibri"/>
                <a:cs typeface="Times New Roman"/>
              </a:rPr>
              <a:t>@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Html.ValidationMessageFor</a:t>
            </a:r>
            <a:r>
              <a:rPr lang="en-US" dirty="0">
                <a:latin typeface="Consolas"/>
                <a:ea typeface="Calibri"/>
                <a:cs typeface="Times New Roman"/>
              </a:rPr>
              <a:t>(model =&gt; </a:t>
            </a:r>
            <a:r>
              <a:rPr lang="en-US" dirty="0" err="1">
                <a:latin typeface="Consolas"/>
                <a:ea typeface="Calibri"/>
                <a:cs typeface="Times New Roman"/>
              </a:rPr>
              <a:t>model.Name</a:t>
            </a:r>
            <a:r>
              <a:rPr lang="en-US" dirty="0">
                <a:latin typeface="Consolas"/>
                <a:ea typeface="Calibri"/>
                <a:cs typeface="Times New Roman"/>
              </a:rPr>
              <a:t>)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dirty="0">
                <a:latin typeface="Consolas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dirty="0">
                <a:latin typeface="Consolas"/>
                <a:ea typeface="Calibri"/>
                <a:cs typeface="Times New Roman"/>
              </a:rPr>
              <a:t>            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nsolas"/>
                <a:ea typeface="Calibri"/>
                <a:cs typeface="Times New Roman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dirty="0">
                <a:solidFill>
                  <a:srgbClr val="800000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nb-NO" dirty="0">
                <a:latin typeface="Consolas"/>
                <a:ea typeface="Calibri"/>
                <a:cs typeface="Times New Roman"/>
              </a:rPr>
              <a:t>}</a:t>
            </a:r>
            <a:endParaRPr lang="nb-NO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2400" dirty="0">
                <a:latin typeface="Calibri"/>
                <a:ea typeface="Calibri"/>
                <a:cs typeface="Times New Roman"/>
              </a:rPr>
              <a:t> </a:t>
            </a:r>
            <a:endParaRPr lang="nb-NO" sz="2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1623" y="1844824"/>
            <a:ext cx="8270014" cy="425518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7024" y="1844824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*.cshtml</a:t>
            </a:r>
          </a:p>
        </p:txBody>
      </p:sp>
    </p:spTree>
    <p:extLst>
      <p:ext uri="{BB962C8B-B14F-4D97-AF65-F5344CB8AC3E}">
        <p14:creationId xmlns:p14="http://schemas.microsoft.com/office/powerpoint/2010/main" val="72064264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Metoder for å generere HTML</a:t>
            </a:r>
            <a:endParaRPr lang="nb-NO" sz="2000" dirty="0"/>
          </a:p>
        </p:txBody>
      </p:sp>
      <p:sp>
        <p:nvSpPr>
          <p:cNvPr id="6" name="Rectangle 5"/>
          <p:cNvSpPr/>
          <p:nvPr/>
        </p:nvSpPr>
        <p:spPr>
          <a:xfrm>
            <a:off x="539552" y="1844824"/>
            <a:ext cx="8280920" cy="476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action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="/Home/Create"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method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="post"&gt;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 err="1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Person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legend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 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="editor-label"&gt;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label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 smtClean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 smtClean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		    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  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	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="Name"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 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          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="true"&gt;&lt;/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="submit"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="Create"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           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latin typeface="Consolas"/>
                <a:ea typeface="Calibri"/>
                <a:cs typeface="Times New Roman"/>
              </a:rPr>
              <a:t>    </a:t>
            </a: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fieldset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form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r>
              <a:rPr lang="nb-NO" sz="1600" dirty="0">
                <a:latin typeface="Consolas"/>
                <a:ea typeface="Calibri"/>
                <a:cs typeface="Times New Roman"/>
              </a:rPr>
              <a:t>  </a:t>
            </a:r>
            <a:endParaRPr lang="nb-NO" sz="20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40080" y="1844824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*.html</a:t>
            </a:r>
          </a:p>
        </p:txBody>
      </p:sp>
      <p:sp>
        <p:nvSpPr>
          <p:cNvPr id="8" name="Rectangle 7"/>
          <p:cNvSpPr/>
          <p:nvPr/>
        </p:nvSpPr>
        <p:spPr>
          <a:xfrm>
            <a:off x="321623" y="1844824"/>
            <a:ext cx="8270014" cy="4640197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39135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2325" y="2859852"/>
            <a:ext cx="7824342" cy="3625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08000" rtlCol="0" anchor="ctr"/>
          <a:lstStyle/>
          <a:p>
            <a:pPr algn="ctr"/>
            <a:endParaRPr lang="nb-NO" sz="1600" dirty="0">
              <a:solidFill>
                <a:schemeClr val="bg1"/>
              </a:solidFill>
              <a:latin typeface="Georgia"/>
              <a:cs typeface="Georgia"/>
            </a:endParaRPr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386769" y="5734886"/>
            <a:ext cx="8288919" cy="928381"/>
          </a:xfrm>
        </p:spPr>
        <p:txBody>
          <a:bodyPr/>
          <a:lstStyle/>
          <a:p>
            <a:r>
              <a:rPr lang="nb-NO" dirty="0" smtClean="0"/>
              <a:t>Kontorer i Oslo og Trondheim</a:t>
            </a:r>
          </a:p>
          <a:p>
            <a:r>
              <a:rPr lang="nb-NO" dirty="0" smtClean="0"/>
              <a:t>350 ansatte, snittalder 32 år</a:t>
            </a:r>
            <a:endParaRPr lang="nb-NO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6445" y="5333434"/>
            <a:ext cx="5526103" cy="307777"/>
          </a:xfrm>
        </p:spPr>
        <p:txBody>
          <a:bodyPr/>
          <a:lstStyle/>
          <a:p>
            <a:r>
              <a:rPr lang="nb-NO" dirty="0" smtClean="0"/>
              <a:t>Bekk er et norsk konsulentselskap</a:t>
            </a:r>
            <a:endParaRPr lang="nb-NO" dirty="0"/>
          </a:p>
        </p:txBody>
      </p:sp>
      <p:pic>
        <p:nvPicPr>
          <p:cNvPr id="2" name="Picture 1" descr="Bekk-265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60" y="305410"/>
            <a:ext cx="8489640" cy="4588324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7019504" y="503641"/>
            <a:ext cx="1656184" cy="164196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i="1" dirty="0" err="1" smtClean="0">
                <a:solidFill>
                  <a:schemeClr val="tx1"/>
                </a:solidFill>
              </a:rPr>
              <a:t>Universum</a:t>
            </a:r>
            <a:r>
              <a:rPr lang="en-US" sz="1400" i="1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400" i="1" dirty="0" err="1" smtClean="0">
                <a:solidFill>
                  <a:schemeClr val="tx1"/>
                </a:solidFill>
              </a:rPr>
              <a:t>Mest</a:t>
            </a:r>
            <a:r>
              <a:rPr lang="en-US" sz="1400" i="1" dirty="0" smtClean="0">
                <a:solidFill>
                  <a:schemeClr val="tx1"/>
                </a:solidFill>
              </a:rPr>
              <a:t> </a:t>
            </a:r>
            <a:r>
              <a:rPr lang="en-US" sz="1400" i="1" dirty="0" err="1" smtClean="0">
                <a:solidFill>
                  <a:schemeClr val="tx1"/>
                </a:solidFill>
              </a:rPr>
              <a:t>attraktive</a:t>
            </a:r>
            <a:r>
              <a:rPr lang="en-US" sz="1400" i="1" dirty="0" smtClean="0">
                <a:solidFill>
                  <a:schemeClr val="tx1"/>
                </a:solidFill>
              </a:rPr>
              <a:t> </a:t>
            </a:r>
            <a:r>
              <a:rPr lang="en-US" sz="1400" i="1" dirty="0" err="1" smtClean="0">
                <a:solidFill>
                  <a:schemeClr val="tx1"/>
                </a:solidFill>
              </a:rPr>
              <a:t>norske</a:t>
            </a:r>
            <a:r>
              <a:rPr lang="en-US" sz="1400" i="1" dirty="0" smtClean="0">
                <a:solidFill>
                  <a:schemeClr val="tx1"/>
                </a:solidFill>
              </a:rPr>
              <a:t> IT-</a:t>
            </a:r>
            <a:r>
              <a:rPr lang="en-US" sz="1400" i="1" dirty="0" err="1" smtClean="0">
                <a:solidFill>
                  <a:schemeClr val="tx1"/>
                </a:solidFill>
              </a:rPr>
              <a:t>selskap</a:t>
            </a:r>
            <a:endParaRPr lang="en-US" sz="1400" i="1" dirty="0">
              <a:solidFill>
                <a:schemeClr val="tx1"/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17357698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2643877"/>
            <a:ext cx="62464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Create()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var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person =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person.Name = Request.Form[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"Name"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8000"/>
                </a:solidFill>
                <a:latin typeface="Consolas"/>
              </a:rPr>
              <a:t>// osv. 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osv.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21623" y="2643877"/>
            <a:ext cx="8270014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23731" y="2654857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</p:spTree>
    <p:extLst>
      <p:ext uri="{BB962C8B-B14F-4D97-AF65-F5344CB8AC3E}">
        <p14:creationId xmlns:p14="http://schemas.microsoft.com/office/powerpoint/2010/main" val="373701126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4478" cy="307777"/>
          </a:xfrm>
        </p:spPr>
        <p:txBody>
          <a:bodyPr/>
          <a:lstStyle/>
          <a:p>
            <a:r>
              <a:rPr lang="nb-NO" dirty="0" smtClean="0"/>
              <a:t>Model binder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«Magien» som gjør at en Controller Action kan ta i mot et </a:t>
            </a:r>
            <a:r>
              <a:rPr lang="nb-NO" sz="2000" dirty="0" smtClean="0"/>
              <a:t>objekt</a:t>
            </a:r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Slipper </a:t>
            </a:r>
            <a:r>
              <a:rPr lang="nb-NO" sz="2000" dirty="0"/>
              <a:t>å manuelt mappe HTTP </a:t>
            </a:r>
            <a:r>
              <a:rPr lang="nb-NO" sz="2000" dirty="0" err="1"/>
              <a:t>Request</a:t>
            </a:r>
            <a:r>
              <a:rPr lang="nb-NO" sz="2000" dirty="0"/>
              <a:t> parametere til objekt: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2643877"/>
            <a:ext cx="6246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Consolas"/>
              </a:rPr>
              <a:t>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HttpPost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ActionResult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Create(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r>
              <a:rPr lang="nb-NO" dirty="0" smtClean="0">
                <a:solidFill>
                  <a:prstClr val="black"/>
                </a:solidFill>
                <a:latin typeface="Consolas"/>
              </a:rPr>
              <a:t> person)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nb-NO" dirty="0" smtClean="0">
                <a:solidFill>
                  <a:srgbClr val="008000"/>
                </a:solidFill>
                <a:latin typeface="Consolas"/>
              </a:rPr>
              <a:t>	</a:t>
            </a:r>
            <a:endParaRPr lang="nb-NO" dirty="0" smtClean="0">
              <a:solidFill>
                <a:prstClr val="black"/>
              </a:solidFill>
              <a:latin typeface="Consolas"/>
            </a:endParaRP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RedirectToAction(</a:t>
            </a:r>
            <a:r>
              <a:rPr lang="nb-NO" dirty="0">
                <a:solidFill>
                  <a:srgbClr val="A31515"/>
                </a:solidFill>
                <a:latin typeface="Consolas"/>
              </a:rPr>
              <a:t>"Index"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5225" y="2654857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  <p:sp>
        <p:nvSpPr>
          <p:cNvPr id="9" name="Rectangle 8"/>
          <p:cNvSpPr/>
          <p:nvPr/>
        </p:nvSpPr>
        <p:spPr>
          <a:xfrm>
            <a:off x="321623" y="2643877"/>
            <a:ext cx="8270014" cy="168749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13422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2280346" cy="307777"/>
          </a:xfrm>
        </p:spPr>
        <p:txBody>
          <a:bodyPr/>
          <a:lstStyle/>
          <a:p>
            <a:r>
              <a:rPr lang="nb-NO" dirty="0" smtClean="0"/>
              <a:t>Html </a:t>
            </a:r>
            <a:r>
              <a:rPr lang="nb-NO" dirty="0" err="1" smtClean="0"/>
              <a:t>Helpers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Html </a:t>
            </a:r>
            <a:r>
              <a:rPr lang="nb-NO" sz="2000" dirty="0" err="1"/>
              <a:t>Helper</a:t>
            </a:r>
            <a:r>
              <a:rPr lang="nb-NO" sz="2000" dirty="0"/>
              <a:t> metodene sørger for riktig navn på input-</a:t>
            </a:r>
            <a:r>
              <a:rPr lang="nb-NO" sz="2000" dirty="0" smtClean="0"/>
              <a:t>feltene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Html.CheckBoxFor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Html.DisplayFor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Html.DropDownListFor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Html.TextBoxFor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Html.TextAreaFor</a:t>
            </a:r>
            <a:r>
              <a:rPr lang="nb-NO" sz="1800" dirty="0"/>
              <a:t>(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 smtClean="0"/>
              <a:t>Osv</a:t>
            </a:r>
            <a:endParaRPr lang="nb-NO" sz="18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endParaRPr lang="nb-NO" sz="18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Støtter også </a:t>
            </a:r>
            <a:r>
              <a:rPr lang="nb-NO" sz="2000" dirty="0"/>
              <a:t>mer avanserte brukstilfeller som lister og nøstede objekter</a:t>
            </a:r>
          </a:p>
        </p:txBody>
      </p:sp>
    </p:spTree>
    <p:extLst>
      <p:ext uri="{BB962C8B-B14F-4D97-AF65-F5344CB8AC3E}">
        <p14:creationId xmlns:p14="http://schemas.microsoft.com/office/powerpoint/2010/main" val="2773707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nb-NO" sz="2000" dirty="0"/>
              <a:t>Baserer seg på metadata og </a:t>
            </a:r>
            <a:r>
              <a:rPr lang="nb-NO" sz="2000" dirty="0" err="1"/>
              <a:t>jQuery</a:t>
            </a:r>
            <a:r>
              <a:rPr lang="nb-NO" sz="2000" dirty="0"/>
              <a:t> </a:t>
            </a:r>
            <a:r>
              <a:rPr lang="nb-NO" sz="2000" dirty="0" err="1" smtClean="0"/>
              <a:t>Validate</a:t>
            </a:r>
            <a:endParaRPr lang="nb-NO" sz="2000" dirty="0" smtClean="0"/>
          </a:p>
          <a:p>
            <a:pPr marL="285750" indent="-285750">
              <a:buFont typeface="Arial"/>
              <a:buChar char="•"/>
            </a:pPr>
            <a:endParaRPr lang="nb-NO" sz="20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Non</a:t>
            </a:r>
            <a:r>
              <a:rPr lang="nb-NO" sz="2000" dirty="0"/>
              <a:t>-intrusive. </a:t>
            </a:r>
            <a:endParaRPr lang="nb-NO" sz="2000" dirty="0" smtClean="0"/>
          </a:p>
          <a:p>
            <a:pPr marL="554038" lvl="1" indent="-285750">
              <a:buFont typeface="Arial"/>
              <a:buChar char="•"/>
            </a:pPr>
            <a:r>
              <a:rPr lang="nb-NO" sz="1800" dirty="0" smtClean="0"/>
              <a:t>Reglene </a:t>
            </a:r>
            <a:r>
              <a:rPr lang="nb-NO" sz="1800" dirty="0"/>
              <a:t>som CSS klasser, JavaScript ligger </a:t>
            </a:r>
            <a:r>
              <a:rPr lang="nb-NO" sz="1800" dirty="0" smtClean="0"/>
              <a:t>eksternt.</a:t>
            </a:r>
          </a:p>
          <a:p>
            <a:pPr marL="554038" lvl="1" indent="-285750">
              <a:buFont typeface="Arial"/>
              <a:buChar char="•"/>
            </a:pPr>
            <a:endParaRPr lang="nb-NO" sz="1800" dirty="0" smtClean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Kjører </a:t>
            </a:r>
            <a:r>
              <a:rPr lang="nb-NO" sz="2000" dirty="0"/>
              <a:t>både på klient og server (som en del av Model Binding)</a:t>
            </a:r>
            <a:r>
              <a:rPr lang="nb-NO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nb-NO" sz="2000" dirty="0"/>
          </a:p>
          <a:p>
            <a:pPr marL="285750" indent="-285750">
              <a:buFont typeface="Arial"/>
              <a:buChar char="•"/>
            </a:pPr>
            <a:r>
              <a:rPr lang="nb-NO" sz="2000" dirty="0" smtClean="0"/>
              <a:t>Utvidbart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08272988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5068287" cy="307777"/>
          </a:xfrm>
        </p:spPr>
        <p:txBody>
          <a:bodyPr/>
          <a:lstStyle/>
          <a:p>
            <a:r>
              <a:rPr lang="nb-NO" dirty="0" smtClean="0"/>
              <a:t>Validering og Data </a:t>
            </a:r>
            <a:r>
              <a:rPr lang="nb-NO" dirty="0" err="1" smtClean="0"/>
              <a:t>Annotations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1556792"/>
            <a:ext cx="63184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 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Person</a:t>
            </a:r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Required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Name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(0, 125)]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Age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endParaRPr lang="nb-NO" dirty="0">
              <a:solidFill>
                <a:prstClr val="black"/>
              </a:solidFill>
              <a:latin typeface="Consolas"/>
            </a:endParaRPr>
          </a:p>
          <a:p>
            <a:r>
              <a:rPr lang="nb-NO" dirty="0">
                <a:solidFill>
                  <a:prstClr val="black"/>
                </a:solidFill>
                <a:latin typeface="Consolas"/>
              </a:rPr>
              <a:t>    [</a:t>
            </a:r>
            <a:r>
              <a:rPr lang="nb-NO" dirty="0">
                <a:solidFill>
                  <a:srgbClr val="2B91AF"/>
                </a:solidFill>
                <a:latin typeface="Consolas"/>
              </a:rPr>
              <a:t>Range</a:t>
            </a:r>
            <a:r>
              <a:rPr lang="nb-NO" dirty="0">
                <a:solidFill>
                  <a:prstClr val="black"/>
                </a:solidFill>
                <a:latin typeface="Consolas"/>
              </a:rPr>
              <a:t>(30.0, 250.0)]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double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Height {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nb-NO" dirty="0" smtClean="0">
                <a:solidFill>
                  <a:prstClr val="black"/>
                </a:solidFill>
                <a:latin typeface="Consolas"/>
              </a:rPr>
              <a:t>}</a:t>
            </a:r>
            <a:endParaRPr lang="nb-NO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1623" y="1407696"/>
            <a:ext cx="8270014" cy="347712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01466" y="1422593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*.cs</a:t>
            </a:r>
          </a:p>
        </p:txBody>
      </p:sp>
    </p:spTree>
    <p:extLst>
      <p:ext uri="{BB962C8B-B14F-4D97-AF65-F5344CB8AC3E}">
        <p14:creationId xmlns:p14="http://schemas.microsoft.com/office/powerpoint/2010/main" val="386960513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892890" cy="307777"/>
          </a:xfrm>
        </p:spPr>
        <p:txBody>
          <a:bodyPr/>
          <a:lstStyle/>
          <a:p>
            <a:r>
              <a:rPr lang="nb-NO" dirty="0" smtClean="0"/>
              <a:t>Validering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536" y="1052736"/>
            <a:ext cx="8136904" cy="547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="editor-field"&gt;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input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="text-box single-line"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-number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a number."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field Height must be between 30 and 250."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-range-max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="250"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-range-min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="30"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-required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="The Height field is required."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id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name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="text"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value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/&gt;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&lt;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="field-validation-valid"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-for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="Height"</a:t>
            </a:r>
            <a:r>
              <a:rPr lang="en-US" sz="1600" dirty="0">
                <a:latin typeface="Consolas"/>
                <a:ea typeface="Calibri"/>
                <a:cs typeface="Times New Roman"/>
              </a:rPr>
              <a:t> </a:t>
            </a:r>
            <a:endParaRPr lang="en-US" sz="1600" dirty="0" smtClean="0">
              <a:latin typeface="Consolas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	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data-</a:t>
            </a:r>
            <a:r>
              <a:rPr lang="en-US" sz="1600" dirty="0" err="1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valmsg</a:t>
            </a:r>
            <a:r>
              <a:rPr lang="en-US" sz="1600" dirty="0" smtClean="0">
                <a:solidFill>
                  <a:srgbClr val="FF0000"/>
                </a:solidFill>
                <a:latin typeface="Consolas"/>
                <a:ea typeface="Calibri"/>
                <a:cs typeface="Times New Roman"/>
              </a:rPr>
              <a:t>-replace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="true</a:t>
            </a: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"&gt;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    &lt;/</a:t>
            </a:r>
            <a:r>
              <a:rPr lang="en-US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2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nb-NO" sz="1600" dirty="0" smtClean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&lt;/</a:t>
            </a:r>
            <a:r>
              <a:rPr lang="nb-NO" sz="1600" dirty="0">
                <a:solidFill>
                  <a:srgbClr val="A31515"/>
                </a:solidFill>
                <a:latin typeface="Consolas"/>
                <a:ea typeface="Calibri"/>
                <a:cs typeface="Times New Roman"/>
              </a:rPr>
              <a:t>div</a:t>
            </a:r>
            <a:r>
              <a:rPr lang="nb-NO" sz="1600" dirty="0">
                <a:solidFill>
                  <a:srgbClr val="0000FF"/>
                </a:solidFill>
                <a:latin typeface="Consolas"/>
                <a:ea typeface="Calibri"/>
                <a:cs typeface="Times New Roman"/>
              </a:rPr>
              <a:t>&gt;</a:t>
            </a:r>
            <a:endParaRPr lang="nb-NO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926814" y="1071287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nb-NO" sz="1400" dirty="0" smtClean="0">
                <a:solidFill>
                  <a:srgbClr val="FF0000"/>
                </a:solidFill>
              </a:rPr>
              <a:t>*.html</a:t>
            </a:r>
          </a:p>
        </p:txBody>
      </p:sp>
      <p:sp>
        <p:nvSpPr>
          <p:cNvPr id="7" name="Rectangle 6"/>
          <p:cNvSpPr/>
          <p:nvPr/>
        </p:nvSpPr>
        <p:spPr>
          <a:xfrm>
            <a:off x="321623" y="1071287"/>
            <a:ext cx="8270014" cy="545371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endParaRPr lang="nb-NO" sz="140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4013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7330" y="3372162"/>
            <a:ext cx="3080652" cy="308065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3600" dirty="0" smtClean="0">
                <a:solidFill>
                  <a:schemeClr val="bg1"/>
                </a:solidFill>
              </a:rPr>
              <a:t>Oppgave</a:t>
            </a:r>
            <a:endParaRPr lang="nb-NO" sz="2800" dirty="0" smtClean="0">
              <a:solidFill>
                <a:schemeClr val="bg1"/>
              </a:solidFill>
            </a:endParaRPr>
          </a:p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2400" dirty="0" smtClean="0">
                <a:solidFill>
                  <a:schemeClr val="bg1"/>
                </a:solidFill>
              </a:rPr>
              <a:t>HTTP POST, Model Binder, Validering</a:t>
            </a:r>
          </a:p>
        </p:txBody>
      </p:sp>
    </p:spTree>
    <p:extLst>
      <p:ext uri="{BB962C8B-B14F-4D97-AF65-F5344CB8AC3E}">
        <p14:creationId xmlns:p14="http://schemas.microsoft.com/office/powerpoint/2010/main" val="415428356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252093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6419" y="2823660"/>
            <a:ext cx="2872594" cy="287259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400" dirty="0" err="1" smtClean="0">
                <a:solidFill>
                  <a:schemeClr val="bg1"/>
                </a:solidFill>
              </a:rPr>
              <a:t>NuGet</a:t>
            </a:r>
            <a:endParaRPr lang="nb-NO" sz="4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3915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Pakkehåndtering for .NET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.NET sitt svar på Ruby Gems, Java Maven, Node NPM, Python </a:t>
            </a:r>
            <a:r>
              <a:rPr lang="nb-NO" sz="2000" dirty="0" smtClean="0"/>
              <a:t>PM</a:t>
            </a:r>
            <a:endParaRPr lang="nb-NO" sz="2000" dirty="0"/>
          </a:p>
          <a:p>
            <a:pPr>
              <a:lnSpc>
                <a:spcPct val="100000"/>
              </a:lnSpc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Lansert Januar 2011</a:t>
            </a: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342900" indent="-34290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Open Source prosjekt fra Microsoft, som og tar i mot bidrag fra eksterne.</a:t>
            </a:r>
            <a:endParaRPr lang="nb-NO" sz="20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9624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Både Open Source pakker </a:t>
            </a:r>
            <a:r>
              <a:rPr lang="nb-NO" sz="2000" dirty="0" smtClean="0"/>
              <a:t>fra tredjeparter og Microsoft, og .NET utvidelser</a:t>
            </a:r>
            <a:br>
              <a:rPr lang="nb-NO" sz="2000" dirty="0" smtClean="0"/>
            </a:b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err="1"/>
              <a:t>NUnit</a:t>
            </a:r>
            <a:r>
              <a:rPr lang="nb-NO" sz="1800" dirty="0"/>
              <a:t>, </a:t>
            </a:r>
            <a:r>
              <a:rPr lang="nb-NO" sz="1800" dirty="0" err="1"/>
              <a:t>Elmah</a:t>
            </a:r>
            <a:r>
              <a:rPr lang="nb-NO" sz="1800" dirty="0"/>
              <a:t>, </a:t>
            </a:r>
            <a:r>
              <a:rPr lang="nb-NO" sz="1800" dirty="0" err="1"/>
              <a:t>jQuery</a:t>
            </a:r>
            <a:r>
              <a:rPr lang="nb-NO" sz="1800" dirty="0"/>
              <a:t>, </a:t>
            </a:r>
            <a:r>
              <a:rPr lang="nb-NO" sz="1800" dirty="0" err="1" smtClean="0"/>
              <a:t>Modernizer</a:t>
            </a:r>
            <a:r>
              <a:rPr lang="nb-NO" sz="1800" dirty="0" smtClean="0"/>
              <a:t>, </a:t>
            </a:r>
            <a:r>
              <a:rPr lang="nb-NO" sz="1800" dirty="0" err="1" smtClean="0"/>
              <a:t>Entity</a:t>
            </a:r>
            <a:r>
              <a:rPr lang="nb-NO" sz="1800" dirty="0" smtClean="0"/>
              <a:t> Framework </a:t>
            </a:r>
            <a:r>
              <a:rPr lang="nb-NO" sz="1800" dirty="0"/>
              <a:t>(</a:t>
            </a:r>
            <a:r>
              <a:rPr lang="nb-NO" sz="1800" dirty="0" err="1"/>
              <a:t>open</a:t>
            </a:r>
            <a:r>
              <a:rPr lang="nb-NO" sz="1800" dirty="0"/>
              <a:t> </a:t>
            </a:r>
            <a:r>
              <a:rPr lang="nb-NO" sz="1800" dirty="0" err="1"/>
              <a:t>source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SQL </a:t>
            </a:r>
            <a:r>
              <a:rPr lang="nb-NO" sz="1800" dirty="0"/>
              <a:t>Server Compact </a:t>
            </a:r>
            <a:r>
              <a:rPr lang="nb-NO" sz="1800" dirty="0" smtClean="0"/>
              <a:t>Edition (</a:t>
            </a:r>
            <a:r>
              <a:rPr lang="nb-NO" sz="1800" dirty="0" err="1" smtClean="0"/>
              <a:t>closed</a:t>
            </a:r>
            <a:r>
              <a:rPr lang="nb-NO" sz="1800" dirty="0" smtClean="0"/>
              <a:t> </a:t>
            </a:r>
            <a:r>
              <a:rPr lang="nb-NO" sz="1800" dirty="0" err="1" smtClean="0"/>
              <a:t>source</a:t>
            </a:r>
            <a:r>
              <a:rPr lang="nb-NO" sz="1800" dirty="0" smtClean="0"/>
              <a:t>)</a:t>
            </a:r>
            <a:endParaRPr lang="nb-NO" sz="1800" dirty="0"/>
          </a:p>
        </p:txBody>
      </p:sp>
      <p:pic>
        <p:nvPicPr>
          <p:cNvPr id="6" name="Picture 2" descr="Nug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4869160"/>
            <a:ext cx="360715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4917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21786" cy="307777"/>
          </a:xfrm>
        </p:spPr>
        <p:txBody>
          <a:bodyPr>
            <a:spAutoFit/>
          </a:bodyPr>
          <a:lstStyle/>
          <a:p>
            <a:r>
              <a:rPr lang="en-US" dirty="0" err="1" smtClean="0"/>
              <a:t>Arrangementer</a:t>
            </a:r>
            <a:r>
              <a:rPr lang="en-US" dirty="0" smtClean="0"/>
              <a:t> </a:t>
            </a:r>
            <a:r>
              <a:rPr lang="en-US" dirty="0" err="1" smtClean="0"/>
              <a:t>før</a:t>
            </a:r>
            <a:r>
              <a:rPr lang="en-US" dirty="0" smtClean="0"/>
              <a:t> </a:t>
            </a:r>
            <a:r>
              <a:rPr lang="en-US" dirty="0" err="1" smtClean="0"/>
              <a:t>sommeren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13. mars – Python-konkurranse med MAPS</a:t>
            </a:r>
          </a:p>
          <a:p>
            <a:pPr>
              <a:lnSpc>
                <a:spcPct val="100000"/>
              </a:lnSpc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26. mars – Arrangement om grafdatabaser med MAPS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29. april – Fagkveld for Oslo-studenter på våre kontorer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</p:txBody>
      </p:sp>
    </p:spTree>
    <p:extLst>
      <p:ext uri="{BB962C8B-B14F-4D97-AF65-F5344CB8AC3E}">
        <p14:creationId xmlns:p14="http://schemas.microsoft.com/office/powerpoint/2010/main" val="9091579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Visual Studio Plug-In</a:t>
            </a:r>
            <a:endParaRPr lang="nb-NO" sz="2000" dirty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UI eller konsoll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6397634" cy="413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7" y="2852936"/>
            <a:ext cx="852657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79595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1163959" cy="307777"/>
          </a:xfrm>
        </p:spPr>
        <p:txBody>
          <a:bodyPr/>
          <a:lstStyle/>
          <a:p>
            <a:r>
              <a:rPr lang="nb-NO" dirty="0" err="1" smtClean="0"/>
              <a:t>NuGet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/>
              <a:t>En pakke kan bestå </a:t>
            </a:r>
            <a:r>
              <a:rPr lang="nb-NO" sz="2000" dirty="0" smtClean="0"/>
              <a:t>av:</a:t>
            </a:r>
            <a:br>
              <a:rPr lang="nb-NO" sz="2000" dirty="0" smtClean="0"/>
            </a:br>
            <a:endParaRPr lang="nb-NO" sz="2000" dirty="0" smtClean="0"/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Biblioteker </a:t>
            </a:r>
            <a:r>
              <a:rPr lang="nb-NO" sz="1800" dirty="0"/>
              <a:t>(DLL-er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Ressursfiler </a:t>
            </a:r>
            <a:r>
              <a:rPr lang="nb-NO" sz="1800" dirty="0"/>
              <a:t>(JavaScript, CSS, Bilder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Tools </a:t>
            </a:r>
            <a:r>
              <a:rPr lang="nb-NO" sz="1800" dirty="0"/>
              <a:t>(Exe filer</a:t>
            </a:r>
            <a:r>
              <a:rPr lang="nb-NO" sz="1800" dirty="0" smtClean="0"/>
              <a:t>)</a:t>
            </a:r>
          </a:p>
          <a:p>
            <a:pPr marL="554038" lvl="1" indent="-285750">
              <a:lnSpc>
                <a:spcPct val="100000"/>
              </a:lnSpc>
              <a:buFont typeface="Arial"/>
              <a:buChar char="•"/>
            </a:pPr>
            <a:r>
              <a:rPr lang="nb-NO" sz="1800" dirty="0" smtClean="0"/>
              <a:t>Script </a:t>
            </a:r>
            <a:r>
              <a:rPr lang="nb-NO" sz="1800" dirty="0"/>
              <a:t>som utvider Visual Studio</a:t>
            </a:r>
          </a:p>
          <a:p>
            <a:pPr>
              <a:lnSpc>
                <a:spcPct val="100000"/>
              </a:lnSpc>
            </a:pP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411185490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375091" y="3304566"/>
            <a:ext cx="4396995" cy="312906"/>
          </a:xfrm>
        </p:spPr>
        <p:txBody>
          <a:bodyPr/>
          <a:lstStyle/>
          <a:p>
            <a:r>
              <a:rPr lang="en-US" dirty="0" err="1" smtClean="0"/>
              <a:t>Lykke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med C# &amp; .NET!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Fredrik Valdmanis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 smtClean="0"/>
              <a:t>Ingvild</a:t>
            </a:r>
            <a:r>
              <a:rPr lang="en-US" dirty="0" smtClean="0"/>
              <a:t> </a:t>
            </a:r>
            <a:r>
              <a:rPr lang="en-US" dirty="0" err="1" smtClean="0"/>
              <a:t>Indrebø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Espen Ekvang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837613" y="431800"/>
            <a:ext cx="306387" cy="276225"/>
          </a:xfrm>
        </p:spPr>
        <p:txBody>
          <a:bodyPr/>
          <a:lstStyle/>
          <a:p>
            <a:fld id="{FF67BF5B-7344-D747-A0C2-CBD7B2ACBC8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2532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1623" y="418905"/>
            <a:ext cx="1738617" cy="307777"/>
          </a:xfrm>
        </p:spPr>
        <p:txBody>
          <a:bodyPr>
            <a:spAutoFit/>
          </a:bodyPr>
          <a:lstStyle/>
          <a:p>
            <a:r>
              <a:rPr lang="en-US" dirty="0" err="1" smtClean="0"/>
              <a:t>Kjøreplan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7BF5B-7344-D747-A0C2-CBD7B2ACBC8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.NET 101</a:t>
            </a:r>
          </a:p>
          <a:p>
            <a:pPr>
              <a:lnSpc>
                <a:spcPct val="100000"/>
              </a:lnSpc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b="1" dirty="0" smtClean="0"/>
              <a:t>Mat</a:t>
            </a: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nb-NO" sz="2000" dirty="0" smtClean="0"/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nb-NO" sz="2000" dirty="0" smtClean="0"/>
              <a:t>ASP.NET MVC 4 Web Apps</a:t>
            </a:r>
          </a:p>
        </p:txBody>
      </p:sp>
    </p:spTree>
    <p:extLst>
      <p:ext uri="{BB962C8B-B14F-4D97-AF65-F5344CB8AC3E}">
        <p14:creationId xmlns:p14="http://schemas.microsoft.com/office/powerpoint/2010/main" val="39005350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3966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4800" dirty="0" smtClean="0">
                <a:solidFill>
                  <a:schemeClr val="tx1"/>
                </a:solidFill>
              </a:rPr>
              <a:t>.NET 101</a:t>
            </a:r>
          </a:p>
        </p:txBody>
      </p:sp>
    </p:spTree>
    <p:extLst>
      <p:ext uri="{BB962C8B-B14F-4D97-AF65-F5344CB8AC3E}">
        <p14:creationId xmlns:p14="http://schemas.microsoft.com/office/powerpoint/2010/main" val="335037134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623" y="418905"/>
            <a:ext cx="4919434" cy="307777"/>
          </a:xfrm>
        </p:spPr>
        <p:txBody>
          <a:bodyPr/>
          <a:lstStyle/>
          <a:p>
            <a:r>
              <a:rPr lang="en-US" dirty="0" smtClean="0"/>
              <a:t>Fra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kjørende</a:t>
            </a:r>
            <a:r>
              <a:rPr lang="en-US" dirty="0" smtClean="0"/>
              <a:t> program</a:t>
            </a:r>
            <a:endParaRPr lang="en-US" dirty="0"/>
          </a:p>
        </p:txBody>
      </p:sp>
      <p:grpSp>
        <p:nvGrpSpPr>
          <p:cNvPr id="4" name="Group 6"/>
          <p:cNvGrpSpPr/>
          <p:nvPr/>
        </p:nvGrpSpPr>
        <p:grpSpPr>
          <a:xfrm>
            <a:off x="5682885" y="1864778"/>
            <a:ext cx="1609344" cy="652983"/>
            <a:chOff x="6824903" y="698838"/>
            <a:chExt cx="1255164" cy="652983"/>
          </a:xfrm>
          <a:scene3d>
            <a:camera prst="orthographicFront"/>
            <a:lightRig rig="flat" dir="t"/>
          </a:scene3d>
        </p:grpSpPr>
        <p:sp>
          <p:nvSpPr>
            <p:cNvPr id="5" name="Rounded Rectangle 4"/>
            <p:cNvSpPr/>
            <p:nvPr/>
          </p:nvSpPr>
          <p:spPr>
            <a:xfrm>
              <a:off x="6824903" y="698838"/>
              <a:ext cx="1255164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6844028" y="717963"/>
              <a:ext cx="1216914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F#</a:t>
              </a:r>
              <a:endParaRPr lang="nb-NO" sz="1600" kern="1200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784209" y="1864778"/>
            <a:ext cx="1606572" cy="652983"/>
            <a:chOff x="3257680" y="746405"/>
            <a:chExt cx="2329505" cy="652983"/>
          </a:xfrm>
          <a:scene3d>
            <a:camera prst="orthographicFront"/>
            <a:lightRig rig="flat" dir="t"/>
          </a:scene3d>
        </p:grpSpPr>
        <p:sp>
          <p:nvSpPr>
            <p:cNvPr id="8" name="Rounded Rectangle 7"/>
            <p:cNvSpPr/>
            <p:nvPr/>
          </p:nvSpPr>
          <p:spPr>
            <a:xfrm>
              <a:off x="3257680" y="746405"/>
              <a:ext cx="2329505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9" name="Rounded Rectangle 6"/>
            <p:cNvSpPr/>
            <p:nvPr/>
          </p:nvSpPr>
          <p:spPr>
            <a:xfrm>
              <a:off x="3276805" y="765530"/>
              <a:ext cx="2291255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smtClean="0"/>
                <a:t>VB</a:t>
              </a:r>
              <a:endParaRPr lang="nb-NO" sz="16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22046" y="1864778"/>
            <a:ext cx="1609344" cy="652983"/>
            <a:chOff x="786974" y="645614"/>
            <a:chExt cx="2268751" cy="652983"/>
          </a:xfrm>
          <a:scene3d>
            <a:camera prst="orthographicFront"/>
            <a:lightRig rig="flat" dir="t"/>
          </a:scene3d>
        </p:grpSpPr>
        <p:sp>
          <p:nvSpPr>
            <p:cNvPr id="11" name="Rounded Rectangle 10"/>
            <p:cNvSpPr/>
            <p:nvPr/>
          </p:nvSpPr>
          <p:spPr>
            <a:xfrm>
              <a:off x="786974" y="645614"/>
              <a:ext cx="2268751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" name="Rounded Rectangle 10"/>
            <p:cNvSpPr/>
            <p:nvPr/>
          </p:nvSpPr>
          <p:spPr>
            <a:xfrm>
              <a:off x="806099" y="664739"/>
              <a:ext cx="2230501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C#</a:t>
              </a:r>
              <a:endParaRPr lang="nb-NO" sz="1600" kern="1200" dirty="0"/>
            </a:p>
          </p:txBody>
        </p:sp>
      </p:grpSp>
      <p:grpSp>
        <p:nvGrpSpPr>
          <p:cNvPr id="13" name="Group 11"/>
          <p:cNvGrpSpPr/>
          <p:nvPr/>
        </p:nvGrpSpPr>
        <p:grpSpPr>
          <a:xfrm>
            <a:off x="1885533" y="3033194"/>
            <a:ext cx="5404104" cy="652983"/>
            <a:chOff x="786961" y="1749130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14" name="Rounded Rectangle 13"/>
            <p:cNvSpPr/>
            <p:nvPr/>
          </p:nvSpPr>
          <p:spPr>
            <a:xfrm>
              <a:off x="786961" y="1749130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5" name="Rounded Rectangle 14"/>
            <p:cNvSpPr/>
            <p:nvPr/>
          </p:nvSpPr>
          <p:spPr>
            <a:xfrm>
              <a:off x="806086" y="1768255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Intermediate Language (CIL)</a:t>
              </a:r>
              <a:endParaRPr lang="nb-NO" sz="1600" kern="1200" dirty="0"/>
            </a:p>
          </p:txBody>
        </p:sp>
      </p:grpSp>
      <p:grpSp>
        <p:nvGrpSpPr>
          <p:cNvPr id="16" name="Group 12"/>
          <p:cNvGrpSpPr/>
          <p:nvPr/>
        </p:nvGrpSpPr>
        <p:grpSpPr>
          <a:xfrm>
            <a:off x="4441443" y="3726941"/>
            <a:ext cx="293842" cy="396053"/>
            <a:chOff x="3974226" y="2468121"/>
            <a:chExt cx="293842" cy="396053"/>
          </a:xfrm>
        </p:grpSpPr>
        <p:sp>
          <p:nvSpPr>
            <p:cNvPr id="17" name="Right Arrow 16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8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19" name="Group 13"/>
          <p:cNvGrpSpPr/>
          <p:nvPr/>
        </p:nvGrpSpPr>
        <p:grpSpPr>
          <a:xfrm>
            <a:off x="1885533" y="4238123"/>
            <a:ext cx="5402729" cy="652983"/>
            <a:chOff x="786961" y="2930184"/>
            <a:chExt cx="6668370" cy="652983"/>
          </a:xfrm>
          <a:scene3d>
            <a:camera prst="orthographicFront"/>
            <a:lightRig rig="flat" dir="t"/>
          </a:scene3d>
        </p:grpSpPr>
        <p:sp>
          <p:nvSpPr>
            <p:cNvPr id="20" name="Rounded Rectangle 19"/>
            <p:cNvSpPr/>
            <p:nvPr/>
          </p:nvSpPr>
          <p:spPr>
            <a:xfrm>
              <a:off x="786961" y="2930184"/>
              <a:ext cx="6668370" cy="652983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1" name="Rounded Rectangle 18"/>
            <p:cNvSpPr/>
            <p:nvPr/>
          </p:nvSpPr>
          <p:spPr>
            <a:xfrm>
              <a:off x="806086" y="2949309"/>
              <a:ext cx="6630120" cy="61473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1600" kern="1200" dirty="0" smtClean="0"/>
                <a:t>Common Langage Runtime (CLR)</a:t>
              </a:r>
              <a:endParaRPr lang="nb-NO" sz="1600" kern="1200" dirty="0"/>
            </a:p>
          </p:txBody>
        </p:sp>
      </p:grpSp>
      <p:grpSp>
        <p:nvGrpSpPr>
          <p:cNvPr id="22" name="Group 30"/>
          <p:cNvGrpSpPr/>
          <p:nvPr/>
        </p:nvGrpSpPr>
        <p:grpSpPr>
          <a:xfrm>
            <a:off x="4441443" y="2558525"/>
            <a:ext cx="293842" cy="396053"/>
            <a:chOff x="3974226" y="2468121"/>
            <a:chExt cx="293842" cy="396053"/>
          </a:xfrm>
        </p:grpSpPr>
        <p:sp>
          <p:nvSpPr>
            <p:cNvPr id="23" name="Right Arrow 22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4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5" name="Group 33"/>
          <p:cNvGrpSpPr/>
          <p:nvPr/>
        </p:nvGrpSpPr>
        <p:grpSpPr>
          <a:xfrm>
            <a:off x="6340119" y="2558525"/>
            <a:ext cx="293842" cy="396053"/>
            <a:chOff x="3974226" y="2468121"/>
            <a:chExt cx="293842" cy="396053"/>
          </a:xfrm>
        </p:grpSpPr>
        <p:sp>
          <p:nvSpPr>
            <p:cNvPr id="26" name="Right Arrow 25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27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  <p:grpSp>
        <p:nvGrpSpPr>
          <p:cNvPr id="28" name="Group 36"/>
          <p:cNvGrpSpPr/>
          <p:nvPr/>
        </p:nvGrpSpPr>
        <p:grpSpPr>
          <a:xfrm>
            <a:off x="2579280" y="2558525"/>
            <a:ext cx="293842" cy="396053"/>
            <a:chOff x="3974226" y="2468121"/>
            <a:chExt cx="293842" cy="396053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923120" y="2519227"/>
              <a:ext cx="396053" cy="29384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ight Arrow 16"/>
            <p:cNvSpPr/>
            <p:nvPr/>
          </p:nvSpPr>
          <p:spPr>
            <a:xfrm>
              <a:off x="4032994" y="2468122"/>
              <a:ext cx="176306" cy="307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nb-NO" sz="1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0880338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5547" y="626979"/>
            <a:ext cx="2367280" cy="236728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spcAft>
                <a:spcPts val="400"/>
              </a:spcAft>
            </a:pPr>
            <a:r>
              <a:rPr lang="nb-NO" sz="7200" dirty="0" smtClean="0">
                <a:solidFill>
                  <a:schemeClr val="tx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401118287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EKK Rekruttering 16-9">
  <a:themeElements>
    <a:clrScheme name="BEKK Palett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6C6559"/>
      </a:accent1>
      <a:accent2>
        <a:srgbClr val="887E6F"/>
      </a:accent2>
      <a:accent3>
        <a:srgbClr val="BBB0A3"/>
      </a:accent3>
      <a:accent4>
        <a:srgbClr val="FD5158"/>
      </a:accent4>
      <a:accent5>
        <a:srgbClr val="FFF9AE"/>
      </a:accent5>
      <a:accent6>
        <a:srgbClr val="36BDB2"/>
      </a:accent6>
      <a:hlink>
        <a:srgbClr val="50463C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600"/>
          </a:spcBef>
          <a:spcAft>
            <a:spcPts val="400"/>
          </a:spcAft>
          <a:defRPr sz="140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600"/>
          </a:spcBef>
          <a:spcAft>
            <a:spcPts val="400"/>
          </a:spcAft>
          <a:defRPr sz="17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24962</TotalTime>
  <Words>1802</Words>
  <Application>Microsoft Macintosh PowerPoint</Application>
  <PresentationFormat>On-screen Show (4:3)</PresentationFormat>
  <Paragraphs>424</Paragraphs>
  <Slides>52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BEKK Rekruttering 16-9</vt:lpstr>
      <vt:lpstr>Introduksjonskurs .NET</vt:lpstr>
      <vt:lpstr>MAT</vt:lpstr>
      <vt:lpstr>Hvem er vi?</vt:lpstr>
      <vt:lpstr>Bekk er et norsk konsulentselskap</vt:lpstr>
      <vt:lpstr>Arrangementer før sommeren</vt:lpstr>
      <vt:lpstr>Kjøreplan</vt:lpstr>
      <vt:lpstr>PowerPoint Presentation</vt:lpstr>
      <vt:lpstr>Fra kode til kjørende program</vt:lpstr>
      <vt:lpstr>PowerPoint Presentation</vt:lpstr>
      <vt:lpstr>Deklarere en klasse</vt:lpstr>
      <vt:lpstr>Metoder</vt:lpstr>
      <vt:lpstr>Properties</vt:lpstr>
      <vt:lpstr>Properties</vt:lpstr>
      <vt:lpstr>ToString</vt:lpstr>
      <vt:lpstr>PowerPoint Presentation</vt:lpstr>
      <vt:lpstr>PowerPoint Presentation</vt:lpstr>
      <vt:lpstr>PowerPoint Presentation</vt:lpstr>
      <vt:lpstr>Agenda ASP.NET MVC</vt:lpstr>
      <vt:lpstr>PowerPoint Presentation</vt:lpstr>
      <vt:lpstr>MODELL for web applikasjoner</vt:lpstr>
      <vt:lpstr>PowerPoint Presentation</vt:lpstr>
      <vt:lpstr>En request i ASP.NET MVC</vt:lpstr>
      <vt:lpstr>ASP.NET MVC Routing</vt:lpstr>
      <vt:lpstr>Mappe Innkommende Url</vt:lpstr>
      <vt:lpstr>Lage utgående Url</vt:lpstr>
      <vt:lpstr>Asp.net mvc</vt:lpstr>
      <vt:lpstr>Asp.net mvc conventions</vt:lpstr>
      <vt:lpstr>PowerPoint Presentation</vt:lpstr>
      <vt:lpstr>PowerPoint Presentation</vt:lpstr>
      <vt:lpstr>Views</vt:lpstr>
      <vt:lpstr>Razor Eksempler</vt:lpstr>
      <vt:lpstr>Razor eksempler</vt:lpstr>
      <vt:lpstr>Dynamiske View</vt:lpstr>
      <vt:lpstr>Modeller</vt:lpstr>
      <vt:lpstr>Sterkt typede View</vt:lpstr>
      <vt:lpstr>PowerPoint Presentation</vt:lpstr>
      <vt:lpstr>Sende Data Til Server</vt:lpstr>
      <vt:lpstr>Html Helpers</vt:lpstr>
      <vt:lpstr>Html Helpers</vt:lpstr>
      <vt:lpstr>Model binder</vt:lpstr>
      <vt:lpstr>Model binder</vt:lpstr>
      <vt:lpstr>Html Helpers</vt:lpstr>
      <vt:lpstr>Validering</vt:lpstr>
      <vt:lpstr>Validering og Data Annotations</vt:lpstr>
      <vt:lpstr>Validering</vt:lpstr>
      <vt:lpstr>PowerPoint Presentation</vt:lpstr>
      <vt:lpstr>PowerPoint Presentation</vt:lpstr>
      <vt:lpstr>NuGet</vt:lpstr>
      <vt:lpstr>NuGet</vt:lpstr>
      <vt:lpstr>NuGet</vt:lpstr>
      <vt:lpstr>NuGet</vt:lpstr>
      <vt:lpstr>Lykke til med C# &amp; .NET!</vt:lpstr>
    </vt:vector>
  </TitlesOfParts>
  <Company>Bekk Consulting 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Christensen</dc:creator>
  <cp:lastModifiedBy>Fredrik Valdmanis</cp:lastModifiedBy>
  <cp:revision>1000</cp:revision>
  <dcterms:created xsi:type="dcterms:W3CDTF">2011-08-04T16:58:46Z</dcterms:created>
  <dcterms:modified xsi:type="dcterms:W3CDTF">2014-02-24T17:33:21Z</dcterms:modified>
</cp:coreProperties>
</file>